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71" r:id="rId2"/>
    <p:sldId id="257" r:id="rId3"/>
    <p:sldId id="258" r:id="rId4"/>
    <p:sldId id="289" r:id="rId5"/>
    <p:sldId id="297" r:id="rId6"/>
    <p:sldId id="290" r:id="rId7"/>
    <p:sldId id="294" r:id="rId8"/>
    <p:sldId id="295" r:id="rId9"/>
    <p:sldId id="259" r:id="rId10"/>
    <p:sldId id="275" r:id="rId11"/>
    <p:sldId id="291" r:id="rId12"/>
    <p:sldId id="292" r:id="rId13"/>
    <p:sldId id="276" r:id="rId14"/>
    <p:sldId id="280" r:id="rId15"/>
    <p:sldId id="277" r:id="rId16"/>
    <p:sldId id="278" r:id="rId17"/>
    <p:sldId id="279" r:id="rId18"/>
    <p:sldId id="293" r:id="rId19"/>
    <p:sldId id="281" r:id="rId20"/>
    <p:sldId id="298" r:id="rId21"/>
    <p:sldId id="299" r:id="rId22"/>
    <p:sldId id="300" r:id="rId23"/>
    <p:sldId id="301" r:id="rId24"/>
    <p:sldId id="303" r:id="rId25"/>
    <p:sldId id="302" r:id="rId26"/>
    <p:sldId id="304" r:id="rId27"/>
    <p:sldId id="305" r:id="rId28"/>
    <p:sldId id="306" r:id="rId29"/>
    <p:sldId id="307" r:id="rId30"/>
    <p:sldId id="283" r:id="rId31"/>
    <p:sldId id="309" r:id="rId32"/>
    <p:sldId id="288" r:id="rId33"/>
    <p:sldId id="310" r:id="rId34"/>
    <p:sldId id="284" r:id="rId35"/>
    <p:sldId id="285" r:id="rId36"/>
    <p:sldId id="286" r:id="rId37"/>
    <p:sldId id="308" r:id="rId38"/>
    <p:sldId id="287" r:id="rId39"/>
    <p:sldId id="311" r:id="rId40"/>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1" autoAdjust="0"/>
    <p:restoredTop sz="94660"/>
  </p:normalViewPr>
  <p:slideViewPr>
    <p:cSldViewPr snapToGrid="0">
      <p:cViewPr varScale="1">
        <p:scale>
          <a:sx n="103" d="100"/>
          <a:sy n="103" d="100"/>
        </p:scale>
        <p:origin x="150" y="3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CA"/>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47C4BD98-B40D-4EB2-891C-759AC93ED3B1}" type="datetimeFigureOut">
              <a:rPr lang="en-CA" smtClean="0"/>
              <a:t>04/02/2016</a:t>
            </a:fld>
            <a:endParaRPr lang="en-CA"/>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CA"/>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CA"/>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2DAFFE42-8549-4F04-8F91-5CD94A23D418}" type="slidenum">
              <a:rPr lang="en-CA" smtClean="0"/>
              <a:t>‹#›</a:t>
            </a:fld>
            <a:endParaRPr lang="en-CA"/>
          </a:p>
        </p:txBody>
      </p:sp>
    </p:spTree>
    <p:extLst>
      <p:ext uri="{BB962C8B-B14F-4D97-AF65-F5344CB8AC3E}">
        <p14:creationId xmlns:p14="http://schemas.microsoft.com/office/powerpoint/2010/main" val="34834617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7"/>
          <p:cNvSpPr>
            <a:spLocks noGrp="1" noChangeArrowheads="1"/>
          </p:cNvSpPr>
          <p:nvPr>
            <p:ph type="sldNum" sz="quarter" idx="5"/>
          </p:nvPr>
        </p:nvSpPr>
        <p:spPr>
          <a:ln/>
        </p:spPr>
        <p:txBody>
          <a:bodyPr/>
          <a:lstStyle/>
          <a:p>
            <a:fld id="{2B6F7035-A18E-42B5-8A56-E22E904877F6}" type="slidenum">
              <a:rPr lang="en-US" altLang="en-US"/>
              <a:pPr/>
              <a:t>5</a:t>
            </a:fld>
            <a:endParaRPr lang="en-US" altLang="en-US"/>
          </a:p>
        </p:txBody>
      </p:sp>
      <p:sp>
        <p:nvSpPr>
          <p:cNvPr id="163842" name="Rectangle 2"/>
          <p:cNvSpPr>
            <a:spLocks noChangeArrowheads="1"/>
          </p:cNvSpPr>
          <p:nvPr/>
        </p:nvSpPr>
        <p:spPr bwMode="auto">
          <a:xfrm>
            <a:off x="3979757" y="1"/>
            <a:ext cx="3043343" cy="46383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324" tIns="46662" rIns="93324" bIns="46662" anchor="ctr"/>
          <a:lstStyle/>
          <a:p>
            <a:endParaRPr lang="en-CA"/>
          </a:p>
        </p:txBody>
      </p:sp>
      <p:sp>
        <p:nvSpPr>
          <p:cNvPr id="163843" name="Rectangle 3"/>
          <p:cNvSpPr>
            <a:spLocks noChangeArrowheads="1"/>
          </p:cNvSpPr>
          <p:nvPr/>
        </p:nvSpPr>
        <p:spPr bwMode="auto">
          <a:xfrm>
            <a:off x="3979757" y="8842030"/>
            <a:ext cx="3043343" cy="46707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442" tIns="0" rIns="19442" bIns="0" anchor="b"/>
          <a:lstStyle>
            <a:lvl1pPr defTabSz="949325">
              <a:defRPr sz="2400">
                <a:solidFill>
                  <a:schemeClr val="tx1"/>
                </a:solidFill>
                <a:latin typeface="Arial" pitchFamily="34" charset="0"/>
              </a:defRPr>
            </a:lvl1pPr>
            <a:lvl2pPr marL="466725" defTabSz="949325">
              <a:defRPr sz="2400">
                <a:solidFill>
                  <a:schemeClr val="tx1"/>
                </a:solidFill>
                <a:latin typeface="Arial" pitchFamily="34" charset="0"/>
              </a:defRPr>
            </a:lvl2pPr>
            <a:lvl3pPr marL="931863" defTabSz="949325">
              <a:defRPr sz="2400">
                <a:solidFill>
                  <a:schemeClr val="tx1"/>
                </a:solidFill>
                <a:latin typeface="Arial" pitchFamily="34" charset="0"/>
              </a:defRPr>
            </a:lvl3pPr>
            <a:lvl4pPr marL="1398588" defTabSz="949325">
              <a:defRPr sz="2400">
                <a:solidFill>
                  <a:schemeClr val="tx1"/>
                </a:solidFill>
                <a:latin typeface="Arial" pitchFamily="34" charset="0"/>
              </a:defRPr>
            </a:lvl4pPr>
            <a:lvl5pPr marL="1863725" defTabSz="949325">
              <a:defRPr sz="2400">
                <a:solidFill>
                  <a:schemeClr val="tx1"/>
                </a:solidFill>
                <a:latin typeface="Arial" pitchFamily="34" charset="0"/>
              </a:defRPr>
            </a:lvl5pPr>
            <a:lvl6pPr marL="2320925" defTabSz="949325" fontAlgn="base">
              <a:spcBef>
                <a:spcPct val="0"/>
              </a:spcBef>
              <a:spcAft>
                <a:spcPct val="0"/>
              </a:spcAft>
              <a:defRPr sz="2400">
                <a:solidFill>
                  <a:schemeClr val="tx1"/>
                </a:solidFill>
                <a:latin typeface="Arial" pitchFamily="34" charset="0"/>
              </a:defRPr>
            </a:lvl6pPr>
            <a:lvl7pPr marL="2778125" defTabSz="949325" fontAlgn="base">
              <a:spcBef>
                <a:spcPct val="0"/>
              </a:spcBef>
              <a:spcAft>
                <a:spcPct val="0"/>
              </a:spcAft>
              <a:defRPr sz="2400">
                <a:solidFill>
                  <a:schemeClr val="tx1"/>
                </a:solidFill>
                <a:latin typeface="Arial" pitchFamily="34" charset="0"/>
              </a:defRPr>
            </a:lvl7pPr>
            <a:lvl8pPr marL="3235325" defTabSz="949325" fontAlgn="base">
              <a:spcBef>
                <a:spcPct val="0"/>
              </a:spcBef>
              <a:spcAft>
                <a:spcPct val="0"/>
              </a:spcAft>
              <a:defRPr sz="2400">
                <a:solidFill>
                  <a:schemeClr val="tx1"/>
                </a:solidFill>
                <a:latin typeface="Arial" pitchFamily="34" charset="0"/>
              </a:defRPr>
            </a:lvl8pPr>
            <a:lvl9pPr marL="3692525" defTabSz="949325" fontAlgn="base">
              <a:spcBef>
                <a:spcPct val="0"/>
              </a:spcBef>
              <a:spcAft>
                <a:spcPct val="0"/>
              </a:spcAft>
              <a:defRPr sz="2400">
                <a:solidFill>
                  <a:schemeClr val="tx1"/>
                </a:solidFill>
                <a:latin typeface="Arial" pitchFamily="34" charset="0"/>
              </a:defRPr>
            </a:lvl9pPr>
          </a:lstStyle>
          <a:p>
            <a:pPr algn="r" eaLnBrk="0" hangingPunct="0"/>
            <a:r>
              <a:rPr lang="en-CA" altLang="en-US" sz="1000" i="1">
                <a:latin typeface="Times New Roman" pitchFamily="18" charset="0"/>
              </a:rPr>
              <a:t>17</a:t>
            </a:r>
          </a:p>
        </p:txBody>
      </p:sp>
      <p:sp>
        <p:nvSpPr>
          <p:cNvPr id="163844" name="Rectangle 4"/>
          <p:cNvSpPr>
            <a:spLocks noChangeArrowheads="1"/>
          </p:cNvSpPr>
          <p:nvPr/>
        </p:nvSpPr>
        <p:spPr bwMode="auto">
          <a:xfrm>
            <a:off x="1" y="8842030"/>
            <a:ext cx="3041718" cy="46707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324" tIns="46662" rIns="93324" bIns="46662" anchor="ctr"/>
          <a:lstStyle/>
          <a:p>
            <a:endParaRPr lang="en-CA"/>
          </a:p>
        </p:txBody>
      </p:sp>
      <p:sp>
        <p:nvSpPr>
          <p:cNvPr id="163845" name="Rectangle 5"/>
          <p:cNvSpPr>
            <a:spLocks noChangeArrowheads="1"/>
          </p:cNvSpPr>
          <p:nvPr/>
        </p:nvSpPr>
        <p:spPr bwMode="auto">
          <a:xfrm>
            <a:off x="1" y="1"/>
            <a:ext cx="3041718" cy="46383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324" tIns="46662" rIns="93324" bIns="46662" anchor="ctr"/>
          <a:lstStyle/>
          <a:p>
            <a:endParaRPr lang="en-CA"/>
          </a:p>
        </p:txBody>
      </p:sp>
      <p:sp>
        <p:nvSpPr>
          <p:cNvPr id="163846" name="Rectangle 6"/>
          <p:cNvSpPr>
            <a:spLocks noChangeArrowheads="1"/>
          </p:cNvSpPr>
          <p:nvPr/>
        </p:nvSpPr>
        <p:spPr bwMode="auto">
          <a:xfrm>
            <a:off x="3979757" y="0"/>
            <a:ext cx="3043343" cy="46222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324" tIns="46662" rIns="93324" bIns="46662" anchor="ctr"/>
          <a:lstStyle/>
          <a:p>
            <a:endParaRPr lang="en-CA"/>
          </a:p>
        </p:txBody>
      </p:sp>
      <p:sp>
        <p:nvSpPr>
          <p:cNvPr id="163847" name="Rectangle 7"/>
          <p:cNvSpPr>
            <a:spLocks noChangeArrowheads="1"/>
          </p:cNvSpPr>
          <p:nvPr/>
        </p:nvSpPr>
        <p:spPr bwMode="auto">
          <a:xfrm>
            <a:off x="3979757" y="8840413"/>
            <a:ext cx="3043343" cy="4686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442" tIns="0" rIns="19442" bIns="0" anchor="b"/>
          <a:lstStyle>
            <a:lvl1pPr defTabSz="987425">
              <a:defRPr sz="2400">
                <a:solidFill>
                  <a:schemeClr val="tx1"/>
                </a:solidFill>
                <a:latin typeface="Arial" pitchFamily="34" charset="0"/>
              </a:defRPr>
            </a:lvl1pPr>
            <a:lvl2pPr marL="476250" defTabSz="987425">
              <a:defRPr sz="2400">
                <a:solidFill>
                  <a:schemeClr val="tx1"/>
                </a:solidFill>
                <a:latin typeface="Arial" pitchFamily="34" charset="0"/>
              </a:defRPr>
            </a:lvl2pPr>
            <a:lvl3pPr marL="949325" defTabSz="987425">
              <a:defRPr sz="2400">
                <a:solidFill>
                  <a:schemeClr val="tx1"/>
                </a:solidFill>
                <a:latin typeface="Arial" pitchFamily="34" charset="0"/>
              </a:defRPr>
            </a:lvl3pPr>
            <a:lvl4pPr marL="1425575" defTabSz="987425">
              <a:defRPr sz="2400">
                <a:solidFill>
                  <a:schemeClr val="tx1"/>
                </a:solidFill>
                <a:latin typeface="Arial" pitchFamily="34" charset="0"/>
              </a:defRPr>
            </a:lvl4pPr>
            <a:lvl5pPr marL="1900238" defTabSz="987425">
              <a:defRPr sz="2400">
                <a:solidFill>
                  <a:schemeClr val="tx1"/>
                </a:solidFill>
                <a:latin typeface="Arial" pitchFamily="34" charset="0"/>
              </a:defRPr>
            </a:lvl5pPr>
            <a:lvl6pPr marL="2357438" defTabSz="987425" fontAlgn="base">
              <a:spcBef>
                <a:spcPct val="0"/>
              </a:spcBef>
              <a:spcAft>
                <a:spcPct val="0"/>
              </a:spcAft>
              <a:defRPr sz="2400">
                <a:solidFill>
                  <a:schemeClr val="tx1"/>
                </a:solidFill>
                <a:latin typeface="Arial" pitchFamily="34" charset="0"/>
              </a:defRPr>
            </a:lvl6pPr>
            <a:lvl7pPr marL="2814638" defTabSz="987425" fontAlgn="base">
              <a:spcBef>
                <a:spcPct val="0"/>
              </a:spcBef>
              <a:spcAft>
                <a:spcPct val="0"/>
              </a:spcAft>
              <a:defRPr sz="2400">
                <a:solidFill>
                  <a:schemeClr val="tx1"/>
                </a:solidFill>
                <a:latin typeface="Arial" pitchFamily="34" charset="0"/>
              </a:defRPr>
            </a:lvl7pPr>
            <a:lvl8pPr marL="3271838" defTabSz="987425" fontAlgn="base">
              <a:spcBef>
                <a:spcPct val="0"/>
              </a:spcBef>
              <a:spcAft>
                <a:spcPct val="0"/>
              </a:spcAft>
              <a:defRPr sz="2400">
                <a:solidFill>
                  <a:schemeClr val="tx1"/>
                </a:solidFill>
                <a:latin typeface="Arial" pitchFamily="34" charset="0"/>
              </a:defRPr>
            </a:lvl8pPr>
            <a:lvl9pPr marL="3729038" defTabSz="987425" fontAlgn="base">
              <a:spcBef>
                <a:spcPct val="0"/>
              </a:spcBef>
              <a:spcAft>
                <a:spcPct val="0"/>
              </a:spcAft>
              <a:defRPr sz="2400">
                <a:solidFill>
                  <a:schemeClr val="tx1"/>
                </a:solidFill>
                <a:latin typeface="Arial" pitchFamily="34" charset="0"/>
              </a:defRPr>
            </a:lvl9pPr>
          </a:lstStyle>
          <a:p>
            <a:pPr algn="r" eaLnBrk="0" hangingPunct="0"/>
            <a:r>
              <a:rPr lang="en-CA" altLang="en-US" sz="1000" i="1">
                <a:latin typeface="Times New Roman" pitchFamily="18" charset="0"/>
              </a:rPr>
              <a:t>17</a:t>
            </a:r>
          </a:p>
        </p:txBody>
      </p:sp>
      <p:sp>
        <p:nvSpPr>
          <p:cNvPr id="163848" name="Rectangle 8"/>
          <p:cNvSpPr>
            <a:spLocks noChangeArrowheads="1"/>
          </p:cNvSpPr>
          <p:nvPr/>
        </p:nvSpPr>
        <p:spPr bwMode="auto">
          <a:xfrm>
            <a:off x="0" y="8840413"/>
            <a:ext cx="3040092" cy="4686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324" tIns="46662" rIns="93324" bIns="46662" anchor="ctr"/>
          <a:lstStyle/>
          <a:p>
            <a:endParaRPr lang="en-CA"/>
          </a:p>
        </p:txBody>
      </p:sp>
      <p:sp>
        <p:nvSpPr>
          <p:cNvPr id="163849" name="Rectangle 9"/>
          <p:cNvSpPr>
            <a:spLocks noChangeArrowheads="1"/>
          </p:cNvSpPr>
          <p:nvPr/>
        </p:nvSpPr>
        <p:spPr bwMode="auto">
          <a:xfrm>
            <a:off x="0" y="0"/>
            <a:ext cx="3040092" cy="46222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324" tIns="46662" rIns="93324" bIns="46662" anchor="ctr"/>
          <a:lstStyle/>
          <a:p>
            <a:endParaRPr lang="en-CA"/>
          </a:p>
        </p:txBody>
      </p:sp>
      <p:sp>
        <p:nvSpPr>
          <p:cNvPr id="163850" name="Rectangle 10"/>
          <p:cNvSpPr>
            <a:spLocks noGrp="1" noChangeArrowheads="1"/>
          </p:cNvSpPr>
          <p:nvPr>
            <p:ph type="body" idx="1"/>
          </p:nvPr>
        </p:nvSpPr>
        <p:spPr bwMode="auto">
          <a:xfrm>
            <a:off x="933162" y="4418590"/>
            <a:ext cx="5153525" cy="418909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8833" tIns="51846" rIns="98833" bIns="51846"/>
          <a:lstStyle/>
          <a:p>
            <a:r>
              <a:rPr lang="en-US" altLang="en-US"/>
              <a:t>Learning Objective: 3</a:t>
            </a:r>
            <a:endParaRPr lang="en-CA" altLang="en-US"/>
          </a:p>
          <a:p>
            <a:r>
              <a:rPr lang="en-CA" altLang="en-US"/>
              <a:t>Pages </a:t>
            </a:r>
            <a:r>
              <a:rPr lang="en-US" altLang="en-US"/>
              <a:t>281</a:t>
            </a:r>
            <a:endParaRPr lang="en-CA" altLang="en-US"/>
          </a:p>
          <a:p>
            <a:endParaRPr lang="en-CA" altLang="en-US"/>
          </a:p>
        </p:txBody>
      </p:sp>
      <p:sp>
        <p:nvSpPr>
          <p:cNvPr id="163851" name="Rectangle 11"/>
          <p:cNvSpPr>
            <a:spLocks noGrp="1" noRot="1" noChangeAspect="1" noChangeArrowheads="1" noTextEdit="1"/>
          </p:cNvSpPr>
          <p:nvPr>
            <p:ph type="sldImg"/>
          </p:nvPr>
        </p:nvSpPr>
        <p:spPr bwMode="auto">
          <a:xfrm>
            <a:off x="419100" y="704850"/>
            <a:ext cx="6184900" cy="3478213"/>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Tree>
    <p:extLst>
      <p:ext uri="{BB962C8B-B14F-4D97-AF65-F5344CB8AC3E}">
        <p14:creationId xmlns:p14="http://schemas.microsoft.com/office/powerpoint/2010/main" val="2200506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84DBAD-EFF5-42AE-AC78-23BDB1225B0C}" type="slidenum">
              <a:rPr lang="en-US" altLang="en-US"/>
              <a:pPr/>
              <a:t>24</a:t>
            </a:fld>
            <a:endParaRPr lang="en-US" altLang="en-US"/>
          </a:p>
        </p:txBody>
      </p:sp>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136486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1BFB22-E488-4D9A-B5A3-EF898158244C}" type="slidenum">
              <a:rPr lang="en-US" altLang="en-US"/>
              <a:pPr/>
              <a:t>29</a:t>
            </a:fld>
            <a:endParaRPr lang="en-US" altLang="en-US"/>
          </a:p>
        </p:txBody>
      </p:sp>
      <p:sp>
        <p:nvSpPr>
          <p:cNvPr id="145410" name="Rectangle 2"/>
          <p:cNvSpPr>
            <a:spLocks noGrp="1" noRot="1" noChangeAspect="1" noChangeArrowheads="1" noTextEdit="1"/>
          </p:cNvSpPr>
          <p:nvPr>
            <p:ph type="sldImg"/>
          </p:nvPr>
        </p:nvSpPr>
        <p:spPr>
          <a:ln/>
        </p:spPr>
      </p:sp>
      <p:sp>
        <p:nvSpPr>
          <p:cNvPr id="14541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521657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7"/>
          <p:cNvSpPr>
            <a:spLocks noGrp="1" noChangeArrowheads="1"/>
          </p:cNvSpPr>
          <p:nvPr>
            <p:ph type="sldNum" sz="quarter" idx="5"/>
          </p:nvPr>
        </p:nvSpPr>
        <p:spPr>
          <a:ln/>
        </p:spPr>
        <p:txBody>
          <a:bodyPr/>
          <a:lstStyle/>
          <a:p>
            <a:fld id="{0F71C023-9305-404B-A899-117C331A092D}" type="slidenum">
              <a:rPr lang="en-US" altLang="en-US"/>
              <a:pPr/>
              <a:t>31</a:t>
            </a:fld>
            <a:endParaRPr lang="en-US" altLang="en-US"/>
          </a:p>
        </p:txBody>
      </p:sp>
      <p:sp>
        <p:nvSpPr>
          <p:cNvPr id="194562" name="Rectangle 2"/>
          <p:cNvSpPr>
            <a:spLocks noChangeArrowheads="1"/>
          </p:cNvSpPr>
          <p:nvPr/>
        </p:nvSpPr>
        <p:spPr bwMode="auto">
          <a:xfrm>
            <a:off x="3979757" y="1"/>
            <a:ext cx="3043343" cy="46383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324" tIns="46662" rIns="93324" bIns="46662" anchor="ctr"/>
          <a:lstStyle/>
          <a:p>
            <a:endParaRPr lang="en-CA"/>
          </a:p>
        </p:txBody>
      </p:sp>
      <p:sp>
        <p:nvSpPr>
          <p:cNvPr id="194563" name="Rectangle 3"/>
          <p:cNvSpPr>
            <a:spLocks noChangeArrowheads="1"/>
          </p:cNvSpPr>
          <p:nvPr/>
        </p:nvSpPr>
        <p:spPr bwMode="auto">
          <a:xfrm>
            <a:off x="3979757" y="8842030"/>
            <a:ext cx="3043343" cy="46707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442" tIns="0" rIns="19442" bIns="0" anchor="b"/>
          <a:lstStyle>
            <a:lvl1pPr defTabSz="949325">
              <a:defRPr sz="2400">
                <a:solidFill>
                  <a:schemeClr val="tx1"/>
                </a:solidFill>
                <a:latin typeface="Arial" pitchFamily="34" charset="0"/>
              </a:defRPr>
            </a:lvl1pPr>
            <a:lvl2pPr marL="466725" defTabSz="949325">
              <a:defRPr sz="2400">
                <a:solidFill>
                  <a:schemeClr val="tx1"/>
                </a:solidFill>
                <a:latin typeface="Arial" pitchFamily="34" charset="0"/>
              </a:defRPr>
            </a:lvl2pPr>
            <a:lvl3pPr marL="931863" defTabSz="949325">
              <a:defRPr sz="2400">
                <a:solidFill>
                  <a:schemeClr val="tx1"/>
                </a:solidFill>
                <a:latin typeface="Arial" pitchFamily="34" charset="0"/>
              </a:defRPr>
            </a:lvl3pPr>
            <a:lvl4pPr marL="1398588" defTabSz="949325">
              <a:defRPr sz="2400">
                <a:solidFill>
                  <a:schemeClr val="tx1"/>
                </a:solidFill>
                <a:latin typeface="Arial" pitchFamily="34" charset="0"/>
              </a:defRPr>
            </a:lvl4pPr>
            <a:lvl5pPr marL="1863725" defTabSz="949325">
              <a:defRPr sz="2400">
                <a:solidFill>
                  <a:schemeClr val="tx1"/>
                </a:solidFill>
                <a:latin typeface="Arial" pitchFamily="34" charset="0"/>
              </a:defRPr>
            </a:lvl5pPr>
            <a:lvl6pPr marL="2320925" defTabSz="949325" fontAlgn="base">
              <a:spcBef>
                <a:spcPct val="0"/>
              </a:spcBef>
              <a:spcAft>
                <a:spcPct val="0"/>
              </a:spcAft>
              <a:defRPr sz="2400">
                <a:solidFill>
                  <a:schemeClr val="tx1"/>
                </a:solidFill>
                <a:latin typeface="Arial" pitchFamily="34" charset="0"/>
              </a:defRPr>
            </a:lvl6pPr>
            <a:lvl7pPr marL="2778125" defTabSz="949325" fontAlgn="base">
              <a:spcBef>
                <a:spcPct val="0"/>
              </a:spcBef>
              <a:spcAft>
                <a:spcPct val="0"/>
              </a:spcAft>
              <a:defRPr sz="2400">
                <a:solidFill>
                  <a:schemeClr val="tx1"/>
                </a:solidFill>
                <a:latin typeface="Arial" pitchFamily="34" charset="0"/>
              </a:defRPr>
            </a:lvl7pPr>
            <a:lvl8pPr marL="3235325" defTabSz="949325" fontAlgn="base">
              <a:spcBef>
                <a:spcPct val="0"/>
              </a:spcBef>
              <a:spcAft>
                <a:spcPct val="0"/>
              </a:spcAft>
              <a:defRPr sz="2400">
                <a:solidFill>
                  <a:schemeClr val="tx1"/>
                </a:solidFill>
                <a:latin typeface="Arial" pitchFamily="34" charset="0"/>
              </a:defRPr>
            </a:lvl8pPr>
            <a:lvl9pPr marL="3692525" defTabSz="949325" fontAlgn="base">
              <a:spcBef>
                <a:spcPct val="0"/>
              </a:spcBef>
              <a:spcAft>
                <a:spcPct val="0"/>
              </a:spcAft>
              <a:defRPr sz="2400">
                <a:solidFill>
                  <a:schemeClr val="tx1"/>
                </a:solidFill>
                <a:latin typeface="Arial" pitchFamily="34" charset="0"/>
              </a:defRPr>
            </a:lvl9pPr>
          </a:lstStyle>
          <a:p>
            <a:pPr algn="r" eaLnBrk="0" hangingPunct="0"/>
            <a:r>
              <a:rPr lang="en-CA" altLang="en-US" sz="1000" i="1">
                <a:latin typeface="Times New Roman" pitchFamily="18" charset="0"/>
              </a:rPr>
              <a:t>33</a:t>
            </a:r>
          </a:p>
        </p:txBody>
      </p:sp>
      <p:sp>
        <p:nvSpPr>
          <p:cNvPr id="194564" name="Rectangle 4"/>
          <p:cNvSpPr>
            <a:spLocks noChangeArrowheads="1"/>
          </p:cNvSpPr>
          <p:nvPr/>
        </p:nvSpPr>
        <p:spPr bwMode="auto">
          <a:xfrm>
            <a:off x="1" y="8842030"/>
            <a:ext cx="3041718" cy="46707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324" tIns="46662" rIns="93324" bIns="46662" anchor="ctr"/>
          <a:lstStyle/>
          <a:p>
            <a:endParaRPr lang="en-CA"/>
          </a:p>
        </p:txBody>
      </p:sp>
      <p:sp>
        <p:nvSpPr>
          <p:cNvPr id="194565" name="Rectangle 5"/>
          <p:cNvSpPr>
            <a:spLocks noChangeArrowheads="1"/>
          </p:cNvSpPr>
          <p:nvPr/>
        </p:nvSpPr>
        <p:spPr bwMode="auto">
          <a:xfrm>
            <a:off x="1" y="1"/>
            <a:ext cx="3041718" cy="46383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324" tIns="46662" rIns="93324" bIns="46662" anchor="ctr"/>
          <a:lstStyle/>
          <a:p>
            <a:endParaRPr lang="en-CA"/>
          </a:p>
        </p:txBody>
      </p:sp>
      <p:sp>
        <p:nvSpPr>
          <p:cNvPr id="194566" name="Rectangle 6"/>
          <p:cNvSpPr>
            <a:spLocks noChangeArrowheads="1"/>
          </p:cNvSpPr>
          <p:nvPr/>
        </p:nvSpPr>
        <p:spPr bwMode="auto">
          <a:xfrm>
            <a:off x="3979757" y="0"/>
            <a:ext cx="3043343" cy="46222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324" tIns="46662" rIns="93324" bIns="46662" anchor="ctr"/>
          <a:lstStyle/>
          <a:p>
            <a:endParaRPr lang="en-CA"/>
          </a:p>
        </p:txBody>
      </p:sp>
      <p:sp>
        <p:nvSpPr>
          <p:cNvPr id="194567" name="Rectangle 7"/>
          <p:cNvSpPr>
            <a:spLocks noChangeArrowheads="1"/>
          </p:cNvSpPr>
          <p:nvPr/>
        </p:nvSpPr>
        <p:spPr bwMode="auto">
          <a:xfrm>
            <a:off x="3979757" y="8840413"/>
            <a:ext cx="3043343" cy="4686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442" tIns="0" rIns="19442" bIns="0" anchor="b"/>
          <a:lstStyle>
            <a:lvl1pPr defTabSz="987425">
              <a:defRPr sz="2400">
                <a:solidFill>
                  <a:schemeClr val="tx1"/>
                </a:solidFill>
                <a:latin typeface="Arial" pitchFamily="34" charset="0"/>
              </a:defRPr>
            </a:lvl1pPr>
            <a:lvl2pPr marL="476250" defTabSz="987425">
              <a:defRPr sz="2400">
                <a:solidFill>
                  <a:schemeClr val="tx1"/>
                </a:solidFill>
                <a:latin typeface="Arial" pitchFamily="34" charset="0"/>
              </a:defRPr>
            </a:lvl2pPr>
            <a:lvl3pPr marL="949325" defTabSz="987425">
              <a:defRPr sz="2400">
                <a:solidFill>
                  <a:schemeClr val="tx1"/>
                </a:solidFill>
                <a:latin typeface="Arial" pitchFamily="34" charset="0"/>
              </a:defRPr>
            </a:lvl3pPr>
            <a:lvl4pPr marL="1425575" defTabSz="987425">
              <a:defRPr sz="2400">
                <a:solidFill>
                  <a:schemeClr val="tx1"/>
                </a:solidFill>
                <a:latin typeface="Arial" pitchFamily="34" charset="0"/>
              </a:defRPr>
            </a:lvl4pPr>
            <a:lvl5pPr marL="1900238" defTabSz="987425">
              <a:defRPr sz="2400">
                <a:solidFill>
                  <a:schemeClr val="tx1"/>
                </a:solidFill>
                <a:latin typeface="Arial" pitchFamily="34" charset="0"/>
              </a:defRPr>
            </a:lvl5pPr>
            <a:lvl6pPr marL="2357438" defTabSz="987425" fontAlgn="base">
              <a:spcBef>
                <a:spcPct val="0"/>
              </a:spcBef>
              <a:spcAft>
                <a:spcPct val="0"/>
              </a:spcAft>
              <a:defRPr sz="2400">
                <a:solidFill>
                  <a:schemeClr val="tx1"/>
                </a:solidFill>
                <a:latin typeface="Arial" pitchFamily="34" charset="0"/>
              </a:defRPr>
            </a:lvl6pPr>
            <a:lvl7pPr marL="2814638" defTabSz="987425" fontAlgn="base">
              <a:spcBef>
                <a:spcPct val="0"/>
              </a:spcBef>
              <a:spcAft>
                <a:spcPct val="0"/>
              </a:spcAft>
              <a:defRPr sz="2400">
                <a:solidFill>
                  <a:schemeClr val="tx1"/>
                </a:solidFill>
                <a:latin typeface="Arial" pitchFamily="34" charset="0"/>
              </a:defRPr>
            </a:lvl7pPr>
            <a:lvl8pPr marL="3271838" defTabSz="987425" fontAlgn="base">
              <a:spcBef>
                <a:spcPct val="0"/>
              </a:spcBef>
              <a:spcAft>
                <a:spcPct val="0"/>
              </a:spcAft>
              <a:defRPr sz="2400">
                <a:solidFill>
                  <a:schemeClr val="tx1"/>
                </a:solidFill>
                <a:latin typeface="Arial" pitchFamily="34" charset="0"/>
              </a:defRPr>
            </a:lvl8pPr>
            <a:lvl9pPr marL="3729038" defTabSz="987425" fontAlgn="base">
              <a:spcBef>
                <a:spcPct val="0"/>
              </a:spcBef>
              <a:spcAft>
                <a:spcPct val="0"/>
              </a:spcAft>
              <a:defRPr sz="2400">
                <a:solidFill>
                  <a:schemeClr val="tx1"/>
                </a:solidFill>
                <a:latin typeface="Arial" pitchFamily="34" charset="0"/>
              </a:defRPr>
            </a:lvl9pPr>
          </a:lstStyle>
          <a:p>
            <a:pPr algn="r" eaLnBrk="0" hangingPunct="0"/>
            <a:r>
              <a:rPr lang="en-CA" altLang="en-US" sz="1000" i="1">
                <a:latin typeface="Times New Roman" pitchFamily="18" charset="0"/>
              </a:rPr>
              <a:t>33</a:t>
            </a:r>
          </a:p>
        </p:txBody>
      </p:sp>
      <p:sp>
        <p:nvSpPr>
          <p:cNvPr id="194568" name="Rectangle 8"/>
          <p:cNvSpPr>
            <a:spLocks noChangeArrowheads="1"/>
          </p:cNvSpPr>
          <p:nvPr/>
        </p:nvSpPr>
        <p:spPr bwMode="auto">
          <a:xfrm>
            <a:off x="0" y="8840413"/>
            <a:ext cx="3040092" cy="4686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324" tIns="46662" rIns="93324" bIns="46662" anchor="ctr"/>
          <a:lstStyle/>
          <a:p>
            <a:endParaRPr lang="en-CA"/>
          </a:p>
        </p:txBody>
      </p:sp>
      <p:sp>
        <p:nvSpPr>
          <p:cNvPr id="194569" name="Rectangle 9"/>
          <p:cNvSpPr>
            <a:spLocks noChangeArrowheads="1"/>
          </p:cNvSpPr>
          <p:nvPr/>
        </p:nvSpPr>
        <p:spPr bwMode="auto">
          <a:xfrm>
            <a:off x="0" y="0"/>
            <a:ext cx="3040092" cy="46222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324" tIns="46662" rIns="93324" bIns="46662" anchor="ctr"/>
          <a:lstStyle/>
          <a:p>
            <a:endParaRPr lang="en-CA"/>
          </a:p>
        </p:txBody>
      </p:sp>
      <p:sp>
        <p:nvSpPr>
          <p:cNvPr id="194570" name="Rectangle 10"/>
          <p:cNvSpPr>
            <a:spLocks noGrp="1" noChangeArrowheads="1"/>
          </p:cNvSpPr>
          <p:nvPr>
            <p:ph type="body" idx="1"/>
          </p:nvPr>
        </p:nvSpPr>
        <p:spPr bwMode="auto">
          <a:xfrm>
            <a:off x="933162" y="4418590"/>
            <a:ext cx="5153525" cy="418909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8833" tIns="51846" rIns="98833" bIns="51846"/>
          <a:lstStyle/>
          <a:p>
            <a:r>
              <a:rPr lang="en-US" altLang="en-US"/>
              <a:t>Learning Objective: 5</a:t>
            </a:r>
            <a:endParaRPr lang="en-CA" altLang="en-US"/>
          </a:p>
          <a:p>
            <a:r>
              <a:rPr lang="en-CA" altLang="en-US"/>
              <a:t>Pages 286-287</a:t>
            </a:r>
          </a:p>
        </p:txBody>
      </p:sp>
      <p:sp>
        <p:nvSpPr>
          <p:cNvPr id="194571" name="Rectangle 11"/>
          <p:cNvSpPr>
            <a:spLocks noGrp="1" noRot="1" noChangeAspect="1" noChangeArrowheads="1" noTextEdit="1"/>
          </p:cNvSpPr>
          <p:nvPr>
            <p:ph type="sldImg"/>
          </p:nvPr>
        </p:nvSpPr>
        <p:spPr bwMode="auto">
          <a:xfrm>
            <a:off x="419100" y="704850"/>
            <a:ext cx="6184900" cy="3478213"/>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Tree>
    <p:extLst>
      <p:ext uri="{BB962C8B-B14F-4D97-AF65-F5344CB8AC3E}">
        <p14:creationId xmlns:p14="http://schemas.microsoft.com/office/powerpoint/2010/main" val="33886452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A76E27-739D-4F62-BF3C-BF6563E0643A}" type="slidenum">
              <a:rPr lang="en-US" altLang="en-US"/>
              <a:pPr/>
              <a:t>33</a:t>
            </a:fld>
            <a:endParaRPr lang="en-US" altLang="en-US"/>
          </a:p>
        </p:txBody>
      </p:sp>
      <p:sp>
        <p:nvSpPr>
          <p:cNvPr id="233474" name="Rectangle 2"/>
          <p:cNvSpPr>
            <a:spLocks noGrp="1" noRot="1" noChangeAspect="1" noChangeArrowheads="1" noTextEdit="1"/>
          </p:cNvSpPr>
          <p:nvPr>
            <p:ph type="sldImg"/>
          </p:nvPr>
        </p:nvSpPr>
        <p:spPr>
          <a:ln/>
        </p:spPr>
      </p:sp>
      <p:sp>
        <p:nvSpPr>
          <p:cNvPr id="233475" name="Rectangle 3"/>
          <p:cNvSpPr>
            <a:spLocks noGrp="1" noChangeArrowheads="1"/>
          </p:cNvSpPr>
          <p:nvPr>
            <p:ph type="body" idx="1"/>
          </p:nvPr>
        </p:nvSpPr>
        <p:spPr/>
        <p:txBody>
          <a:bodyPr/>
          <a:lstStyle/>
          <a:p>
            <a:r>
              <a:rPr lang="en-US" altLang="en-US"/>
              <a:t>Learning Objective: 5</a:t>
            </a:r>
          </a:p>
          <a:p>
            <a:r>
              <a:rPr lang="en-CA" altLang="en-US"/>
              <a:t>Pages 287-289</a:t>
            </a:r>
          </a:p>
        </p:txBody>
      </p:sp>
    </p:spTree>
    <p:extLst>
      <p:ext uri="{BB962C8B-B14F-4D97-AF65-F5344CB8AC3E}">
        <p14:creationId xmlns:p14="http://schemas.microsoft.com/office/powerpoint/2010/main" val="1291005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7CBE18-D0D1-4A17-A92D-79C203852DAD}" type="slidenum">
              <a:rPr lang="en-US" altLang="en-US"/>
              <a:pPr/>
              <a:t>37</a:t>
            </a:fld>
            <a:endParaRPr lang="en-US" altLang="en-US"/>
          </a:p>
        </p:txBody>
      </p:sp>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867698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p>
            <a:fld id="{4763119D-0B72-407A-8414-50AB43E30F56}" type="datetimeFigureOut">
              <a:rPr lang="en-CA" smtClean="0"/>
              <a:t>04/02/2016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BD64FF0C-30FB-40DD-B445-102D815E7472}" type="slidenum">
              <a:rPr lang="en-CA" smtClean="0"/>
              <a:t>‹#›</a:t>
            </a:fld>
            <a:endParaRPr lang="en-CA"/>
          </a:p>
        </p:txBody>
      </p:sp>
    </p:spTree>
    <p:extLst>
      <p:ext uri="{BB962C8B-B14F-4D97-AF65-F5344CB8AC3E}">
        <p14:creationId xmlns:p14="http://schemas.microsoft.com/office/powerpoint/2010/main" val="851720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4763119D-0B72-407A-8414-50AB43E30F56}" type="datetimeFigureOut">
              <a:rPr lang="en-CA" smtClean="0"/>
              <a:t>04/02/2016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BD64FF0C-30FB-40DD-B445-102D815E7472}" type="slidenum">
              <a:rPr lang="en-CA" smtClean="0"/>
              <a:t>‹#›</a:t>
            </a:fld>
            <a:endParaRPr lang="en-CA"/>
          </a:p>
        </p:txBody>
      </p:sp>
    </p:spTree>
    <p:extLst>
      <p:ext uri="{BB962C8B-B14F-4D97-AF65-F5344CB8AC3E}">
        <p14:creationId xmlns:p14="http://schemas.microsoft.com/office/powerpoint/2010/main" val="29363592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4763119D-0B72-407A-8414-50AB43E30F56}" type="datetimeFigureOut">
              <a:rPr lang="en-CA" smtClean="0"/>
              <a:t>04/02/2016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BD64FF0C-30FB-40DD-B445-102D815E7472}" type="slidenum">
              <a:rPr lang="en-CA" smtClean="0"/>
              <a:t>‹#›</a:t>
            </a:fld>
            <a:endParaRPr lang="en-CA"/>
          </a:p>
        </p:txBody>
      </p:sp>
    </p:spTree>
    <p:extLst>
      <p:ext uri="{BB962C8B-B14F-4D97-AF65-F5344CB8AC3E}">
        <p14:creationId xmlns:p14="http://schemas.microsoft.com/office/powerpoint/2010/main" val="969343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4763119D-0B72-407A-8414-50AB43E30F56}" type="datetimeFigureOut">
              <a:rPr lang="en-CA" smtClean="0"/>
              <a:t>04/02/2016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BD64FF0C-30FB-40DD-B445-102D815E7472}" type="slidenum">
              <a:rPr lang="en-CA" smtClean="0"/>
              <a:t>‹#›</a:t>
            </a:fld>
            <a:endParaRPr lang="en-CA"/>
          </a:p>
        </p:txBody>
      </p:sp>
    </p:spTree>
    <p:extLst>
      <p:ext uri="{BB962C8B-B14F-4D97-AF65-F5344CB8AC3E}">
        <p14:creationId xmlns:p14="http://schemas.microsoft.com/office/powerpoint/2010/main" val="12049273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763119D-0B72-407A-8414-50AB43E30F56}" type="datetimeFigureOut">
              <a:rPr lang="en-CA" smtClean="0"/>
              <a:t>04/02/2016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BD64FF0C-30FB-40DD-B445-102D815E7472}" type="slidenum">
              <a:rPr lang="en-CA" smtClean="0"/>
              <a:t>‹#›</a:t>
            </a:fld>
            <a:endParaRPr lang="en-CA"/>
          </a:p>
        </p:txBody>
      </p:sp>
    </p:spTree>
    <p:extLst>
      <p:ext uri="{BB962C8B-B14F-4D97-AF65-F5344CB8AC3E}">
        <p14:creationId xmlns:p14="http://schemas.microsoft.com/office/powerpoint/2010/main" val="4108046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p:txBody>
          <a:bodyPr/>
          <a:lstStyle/>
          <a:p>
            <a:fld id="{4763119D-0B72-407A-8414-50AB43E30F56}" type="datetimeFigureOut">
              <a:rPr lang="en-CA" smtClean="0"/>
              <a:t>04/02/2016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BD64FF0C-30FB-40DD-B445-102D815E7472}" type="slidenum">
              <a:rPr lang="en-CA" smtClean="0"/>
              <a:t>‹#›</a:t>
            </a:fld>
            <a:endParaRPr lang="en-CA"/>
          </a:p>
        </p:txBody>
      </p:sp>
    </p:spTree>
    <p:extLst>
      <p:ext uri="{BB962C8B-B14F-4D97-AF65-F5344CB8AC3E}">
        <p14:creationId xmlns:p14="http://schemas.microsoft.com/office/powerpoint/2010/main" val="484279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p:txBody>
          <a:bodyPr/>
          <a:lstStyle/>
          <a:p>
            <a:fld id="{4763119D-0B72-407A-8414-50AB43E30F56}" type="datetimeFigureOut">
              <a:rPr lang="en-CA" smtClean="0"/>
              <a:t>04/02/2016</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BD64FF0C-30FB-40DD-B445-102D815E7472}" type="slidenum">
              <a:rPr lang="en-CA" smtClean="0"/>
              <a:t>‹#›</a:t>
            </a:fld>
            <a:endParaRPr lang="en-CA"/>
          </a:p>
        </p:txBody>
      </p:sp>
    </p:spTree>
    <p:extLst>
      <p:ext uri="{BB962C8B-B14F-4D97-AF65-F5344CB8AC3E}">
        <p14:creationId xmlns:p14="http://schemas.microsoft.com/office/powerpoint/2010/main" val="3582367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p:txBody>
          <a:bodyPr/>
          <a:lstStyle/>
          <a:p>
            <a:fld id="{4763119D-0B72-407A-8414-50AB43E30F56}" type="datetimeFigureOut">
              <a:rPr lang="en-CA" smtClean="0"/>
              <a:t>04/02/2016</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BD64FF0C-30FB-40DD-B445-102D815E7472}" type="slidenum">
              <a:rPr lang="en-CA" smtClean="0"/>
              <a:t>‹#›</a:t>
            </a:fld>
            <a:endParaRPr lang="en-CA"/>
          </a:p>
        </p:txBody>
      </p:sp>
    </p:spTree>
    <p:extLst>
      <p:ext uri="{BB962C8B-B14F-4D97-AF65-F5344CB8AC3E}">
        <p14:creationId xmlns:p14="http://schemas.microsoft.com/office/powerpoint/2010/main" val="19063496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63119D-0B72-407A-8414-50AB43E30F56}" type="datetimeFigureOut">
              <a:rPr lang="en-CA" smtClean="0"/>
              <a:t>04/02/2016</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BD64FF0C-30FB-40DD-B445-102D815E7472}" type="slidenum">
              <a:rPr lang="en-CA" smtClean="0"/>
              <a:t>‹#›</a:t>
            </a:fld>
            <a:endParaRPr lang="en-CA"/>
          </a:p>
        </p:txBody>
      </p:sp>
    </p:spTree>
    <p:extLst>
      <p:ext uri="{BB962C8B-B14F-4D97-AF65-F5344CB8AC3E}">
        <p14:creationId xmlns:p14="http://schemas.microsoft.com/office/powerpoint/2010/main" val="5764694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63119D-0B72-407A-8414-50AB43E30F56}" type="datetimeFigureOut">
              <a:rPr lang="en-CA" smtClean="0"/>
              <a:t>04/02/2016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BD64FF0C-30FB-40DD-B445-102D815E7472}" type="slidenum">
              <a:rPr lang="en-CA" smtClean="0"/>
              <a:t>‹#›</a:t>
            </a:fld>
            <a:endParaRPr lang="en-CA"/>
          </a:p>
        </p:txBody>
      </p:sp>
    </p:spTree>
    <p:extLst>
      <p:ext uri="{BB962C8B-B14F-4D97-AF65-F5344CB8AC3E}">
        <p14:creationId xmlns:p14="http://schemas.microsoft.com/office/powerpoint/2010/main" val="33084330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63119D-0B72-407A-8414-50AB43E30F56}" type="datetimeFigureOut">
              <a:rPr lang="en-CA" smtClean="0"/>
              <a:t>04/02/2016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BD64FF0C-30FB-40DD-B445-102D815E7472}" type="slidenum">
              <a:rPr lang="en-CA" smtClean="0"/>
              <a:t>‹#›</a:t>
            </a:fld>
            <a:endParaRPr lang="en-CA"/>
          </a:p>
        </p:txBody>
      </p:sp>
    </p:spTree>
    <p:extLst>
      <p:ext uri="{BB962C8B-B14F-4D97-AF65-F5344CB8AC3E}">
        <p14:creationId xmlns:p14="http://schemas.microsoft.com/office/powerpoint/2010/main" val="19756008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63119D-0B72-407A-8414-50AB43E30F56}" type="datetimeFigureOut">
              <a:rPr lang="en-CA" smtClean="0"/>
              <a:t>04/02/2016</a:t>
            </a:fld>
            <a:endParaRPr lang="en-CA"/>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64FF0C-30FB-40DD-B445-102D815E7472}" type="slidenum">
              <a:rPr lang="en-CA" smtClean="0"/>
              <a:t>‹#›</a:t>
            </a:fld>
            <a:endParaRPr lang="en-CA"/>
          </a:p>
        </p:txBody>
      </p:sp>
    </p:spTree>
    <p:extLst>
      <p:ext uri="{BB962C8B-B14F-4D97-AF65-F5344CB8AC3E}">
        <p14:creationId xmlns:p14="http://schemas.microsoft.com/office/powerpoint/2010/main" val="37049683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hrle.gov.nl.ca/lrb/publications/info-bulletin-application-certification.pdf" TargetMode="External"/><Relationship Id="rId2" Type="http://schemas.openxmlformats.org/officeDocument/2006/relationships/hyperlink" Target="http://www.hrle.gov.nl.ca/lrb/index.html" TargetMode="Externa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hyperlink" Target="http://www.cirb-ccri.gc.ca/publications/info/01-07_eng.asp" TargetMode="External"/><Relationship Id="rId4" Type="http://schemas.openxmlformats.org/officeDocument/2006/relationships/hyperlink" Target="http://www.cirb-ccri.gc.ca/index_eng.asp"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hrle.gov.nl.ca/lrb/publications/info-bulletin-application-certification.pdf" TargetMode="External"/><Relationship Id="rId2" Type="http://schemas.openxmlformats.org/officeDocument/2006/relationships/hyperlink" Target="http://www.hrle.gov.nl.ca/lrb/index.html" TargetMode="Externa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hyperlink" Target="http://www.cirb-ccri.gc.ca/publications/info/01-07_eng.asp" TargetMode="External"/><Relationship Id="rId4" Type="http://schemas.openxmlformats.org/officeDocument/2006/relationships/hyperlink" Target="http://www.cirb-ccri.gc.ca/index_eng.asp"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www.cbc.ca/news/canada/toronto/story/2011/10/23/toronto-bus-strikes-loom.html" TargetMode="External"/><Relationship Id="rId2" Type="http://schemas.openxmlformats.org/officeDocument/2006/relationships/hyperlink" Target="http://www.theglobeandmail.com/news/opinions/opinion/raitts-three-principles-for-labour-relations-only-run-one-way/article2221394/" TargetMode="Externa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un.org/en/documents/udhr/"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2619369" y="3845209"/>
            <a:ext cx="6375239" cy="3008895"/>
          </a:xfrm>
          <a:prstGeom prst="rect">
            <a:avLst/>
          </a:prstGeom>
          <a:solidFill>
            <a:srgbClr val="0043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4" name="Picture 3"/>
          <p:cNvPicPr>
            <a:picLocks noChangeAspect="1"/>
          </p:cNvPicPr>
          <p:nvPr/>
        </p:nvPicPr>
        <p:blipFill>
          <a:blip r:embed="rId2"/>
          <a:stretch>
            <a:fillRect/>
          </a:stretch>
        </p:blipFill>
        <p:spPr>
          <a:xfrm>
            <a:off x="8994614" y="2255044"/>
            <a:ext cx="3197385" cy="2643081"/>
          </a:xfrm>
          <a:prstGeom prst="rect">
            <a:avLst/>
          </a:prstGeom>
        </p:spPr>
      </p:pic>
      <p:pic>
        <p:nvPicPr>
          <p:cNvPr id="5" name="Picture 4"/>
          <p:cNvPicPr>
            <a:picLocks noChangeAspect="1"/>
          </p:cNvPicPr>
          <p:nvPr/>
        </p:nvPicPr>
        <p:blipFill>
          <a:blip r:embed="rId3"/>
          <a:stretch>
            <a:fillRect/>
          </a:stretch>
        </p:blipFill>
        <p:spPr>
          <a:xfrm>
            <a:off x="8994615" y="0"/>
            <a:ext cx="3197386" cy="2407298"/>
          </a:xfrm>
          <a:prstGeom prst="rect">
            <a:avLst/>
          </a:prstGeom>
        </p:spPr>
      </p:pic>
      <p:sp>
        <p:nvSpPr>
          <p:cNvPr id="2" name="Title 1"/>
          <p:cNvSpPr>
            <a:spLocks noGrp="1"/>
          </p:cNvSpPr>
          <p:nvPr>
            <p:ph type="ctrTitle"/>
          </p:nvPr>
        </p:nvSpPr>
        <p:spPr>
          <a:xfrm>
            <a:off x="1234992" y="97849"/>
            <a:ext cx="9144000" cy="2387600"/>
          </a:xfrm>
        </p:spPr>
        <p:txBody>
          <a:bodyPr>
            <a:normAutofit fontScale="90000"/>
          </a:bodyPr>
          <a:lstStyle/>
          <a:p>
            <a:r>
              <a:rPr lang="en-CA" b="1" dirty="0" err="1" smtClean="0"/>
              <a:t>HN2100</a:t>
            </a:r>
            <a:r>
              <a:rPr lang="en-CA" b="1" dirty="0" smtClean="0"/>
              <a:t/>
            </a:r>
            <a:br>
              <a:rPr lang="en-CA" b="1" dirty="0" smtClean="0"/>
            </a:br>
            <a:r>
              <a:rPr lang="en-CA" b="1" dirty="0" smtClean="0"/>
              <a:t>Collective Agreement Administration</a:t>
            </a:r>
            <a:endParaRPr lang="en-CA" b="1" dirty="0"/>
          </a:p>
        </p:txBody>
      </p:sp>
      <p:sp>
        <p:nvSpPr>
          <p:cNvPr id="3" name="Subtitle 2"/>
          <p:cNvSpPr>
            <a:spLocks noGrp="1"/>
          </p:cNvSpPr>
          <p:nvPr>
            <p:ph type="subTitle" idx="1"/>
          </p:nvPr>
        </p:nvSpPr>
        <p:spPr>
          <a:xfrm>
            <a:off x="1234992" y="2637505"/>
            <a:ext cx="9144000" cy="1655762"/>
          </a:xfrm>
        </p:spPr>
        <p:txBody>
          <a:bodyPr/>
          <a:lstStyle/>
          <a:p>
            <a:r>
              <a:rPr lang="en-CA" dirty="0" smtClean="0"/>
              <a:t>With</a:t>
            </a:r>
          </a:p>
          <a:p>
            <a:r>
              <a:rPr lang="en-CA" dirty="0" smtClean="0"/>
              <a:t>Paul Tilley</a:t>
            </a:r>
            <a:endParaRPr lang="en-CA" dirty="0"/>
          </a:p>
        </p:txBody>
      </p:sp>
      <p:pic>
        <p:nvPicPr>
          <p:cNvPr id="6" name="Picture 5"/>
          <p:cNvPicPr>
            <a:picLocks noChangeAspect="1"/>
          </p:cNvPicPr>
          <p:nvPr/>
        </p:nvPicPr>
        <p:blipFill rotWithShape="1">
          <a:blip r:embed="rId4"/>
          <a:srcRect l="14488" t="30343" r="57820" b="28743"/>
          <a:stretch/>
        </p:blipFill>
        <p:spPr>
          <a:xfrm>
            <a:off x="8994614" y="4898124"/>
            <a:ext cx="3197386" cy="1959875"/>
          </a:xfrm>
          <a:prstGeom prst="rect">
            <a:avLst/>
          </a:prstGeom>
        </p:spPr>
      </p:pic>
      <p:pic>
        <p:nvPicPr>
          <p:cNvPr id="7" name="Picture 6"/>
          <p:cNvPicPr>
            <a:picLocks noChangeAspect="1"/>
          </p:cNvPicPr>
          <p:nvPr/>
        </p:nvPicPr>
        <p:blipFill>
          <a:blip r:embed="rId5"/>
          <a:stretch>
            <a:fillRect/>
          </a:stretch>
        </p:blipFill>
        <p:spPr>
          <a:xfrm>
            <a:off x="-1" y="0"/>
            <a:ext cx="2619375" cy="1743075"/>
          </a:xfrm>
          <a:prstGeom prst="rect">
            <a:avLst/>
          </a:prstGeom>
        </p:spPr>
      </p:pic>
      <p:pic>
        <p:nvPicPr>
          <p:cNvPr id="8" name="Picture 7"/>
          <p:cNvPicPr>
            <a:picLocks noChangeAspect="1"/>
          </p:cNvPicPr>
          <p:nvPr/>
        </p:nvPicPr>
        <p:blipFill>
          <a:blip r:embed="rId6"/>
          <a:stretch>
            <a:fillRect/>
          </a:stretch>
        </p:blipFill>
        <p:spPr>
          <a:xfrm>
            <a:off x="0" y="1535760"/>
            <a:ext cx="2619375" cy="1743075"/>
          </a:xfrm>
          <a:prstGeom prst="rect">
            <a:avLst/>
          </a:prstGeom>
        </p:spPr>
      </p:pic>
      <p:pic>
        <p:nvPicPr>
          <p:cNvPr id="9" name="Picture 8"/>
          <p:cNvPicPr>
            <a:picLocks noChangeAspect="1"/>
          </p:cNvPicPr>
          <p:nvPr/>
        </p:nvPicPr>
        <p:blipFill rotWithShape="1">
          <a:blip r:embed="rId7"/>
          <a:srcRect t="27017"/>
          <a:stretch/>
        </p:blipFill>
        <p:spPr>
          <a:xfrm>
            <a:off x="-6" y="2865438"/>
            <a:ext cx="2619376" cy="1766888"/>
          </a:xfrm>
          <a:prstGeom prst="rect">
            <a:avLst/>
          </a:prstGeom>
        </p:spPr>
      </p:pic>
      <p:pic>
        <p:nvPicPr>
          <p:cNvPr id="10" name="Picture 9"/>
          <p:cNvPicPr>
            <a:picLocks noChangeAspect="1"/>
          </p:cNvPicPr>
          <p:nvPr/>
        </p:nvPicPr>
        <p:blipFill>
          <a:blip r:embed="rId8"/>
          <a:stretch>
            <a:fillRect/>
          </a:stretch>
        </p:blipFill>
        <p:spPr>
          <a:xfrm>
            <a:off x="-4" y="4305801"/>
            <a:ext cx="2619378" cy="2611718"/>
          </a:xfrm>
          <a:prstGeom prst="rect">
            <a:avLst/>
          </a:prstGeom>
        </p:spPr>
      </p:pic>
      <p:sp>
        <p:nvSpPr>
          <p:cNvPr id="11" name="TextBox 10"/>
          <p:cNvSpPr txBox="1"/>
          <p:nvPr/>
        </p:nvSpPr>
        <p:spPr>
          <a:xfrm>
            <a:off x="3278940" y="4303542"/>
            <a:ext cx="5056094" cy="1938992"/>
          </a:xfrm>
          <a:prstGeom prst="rect">
            <a:avLst/>
          </a:prstGeom>
          <a:noFill/>
        </p:spPr>
        <p:txBody>
          <a:bodyPr wrap="square" rtlCol="0">
            <a:spAutoFit/>
          </a:bodyPr>
          <a:lstStyle/>
          <a:p>
            <a:pPr algn="ctr"/>
            <a:r>
              <a:rPr lang="en-CA" sz="4000" b="1" dirty="0" smtClean="0">
                <a:solidFill>
                  <a:schemeClr val="bg1"/>
                </a:solidFill>
              </a:rPr>
              <a:t>Unit 2</a:t>
            </a:r>
          </a:p>
          <a:p>
            <a:pPr algn="ctr"/>
            <a:r>
              <a:rPr lang="en-CA" sz="4000" b="1" dirty="0">
                <a:solidFill>
                  <a:schemeClr val="bg1"/>
                </a:solidFill>
              </a:rPr>
              <a:t>Regulating the Collective Agreement</a:t>
            </a:r>
            <a:endParaRPr lang="en-CA" sz="4000" dirty="0">
              <a:solidFill>
                <a:schemeClr val="bg1"/>
              </a:solidFill>
            </a:endParaRPr>
          </a:p>
        </p:txBody>
      </p:sp>
    </p:spTree>
    <p:extLst>
      <p:ext uri="{BB962C8B-B14F-4D97-AF65-F5344CB8AC3E}">
        <p14:creationId xmlns:p14="http://schemas.microsoft.com/office/powerpoint/2010/main" val="3188955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314" y="181587"/>
            <a:ext cx="10515600" cy="1325563"/>
          </a:xfrm>
        </p:spPr>
        <p:txBody>
          <a:bodyPr>
            <a:normAutofit/>
          </a:bodyPr>
          <a:lstStyle/>
          <a:p>
            <a:r>
              <a:rPr lang="en-CA" b="1" dirty="0"/>
              <a:t>Unions in Canada</a:t>
            </a:r>
          </a:p>
        </p:txBody>
      </p:sp>
      <p:sp>
        <p:nvSpPr>
          <p:cNvPr id="3" name="Content Placeholder 2"/>
          <p:cNvSpPr>
            <a:spLocks noGrp="1"/>
          </p:cNvSpPr>
          <p:nvPr>
            <p:ph idx="1"/>
          </p:nvPr>
        </p:nvSpPr>
        <p:spPr>
          <a:xfrm>
            <a:off x="446314" y="1507150"/>
            <a:ext cx="10515600" cy="4351338"/>
          </a:xfrm>
        </p:spPr>
        <p:txBody>
          <a:bodyPr>
            <a:normAutofit fontScale="92500"/>
          </a:bodyPr>
          <a:lstStyle/>
          <a:p>
            <a:r>
              <a:rPr lang="en-CA" b="1" dirty="0" smtClean="0">
                <a:solidFill>
                  <a:srgbClr val="000000"/>
                </a:solidFill>
                <a:latin typeface="arial" panose="020B0604020202020204" pitchFamily="34" charset="0"/>
              </a:rPr>
              <a:t>Modern </a:t>
            </a:r>
            <a:r>
              <a:rPr lang="en-CA" b="1" dirty="0">
                <a:solidFill>
                  <a:srgbClr val="000000"/>
                </a:solidFill>
                <a:latin typeface="arial" panose="020B0604020202020204" pitchFamily="34" charset="0"/>
              </a:rPr>
              <a:t>Unions:</a:t>
            </a:r>
            <a:endParaRPr lang="en-CA" dirty="0">
              <a:solidFill>
                <a:srgbClr val="000000"/>
              </a:solidFill>
              <a:latin typeface="Times New Roman" panose="02020603050405020304" pitchFamily="18" charset="0"/>
            </a:endParaRPr>
          </a:p>
          <a:p>
            <a:pPr lvl="1"/>
            <a:r>
              <a:rPr lang="en-CA" dirty="0">
                <a:solidFill>
                  <a:srgbClr val="000000"/>
                </a:solidFill>
                <a:latin typeface="arial" panose="020B0604020202020204" pitchFamily="34" charset="0"/>
              </a:rPr>
              <a:t>Tend to focus on “Bread-and-butter” economic issues—wages, benefits, job security, and working conditions.</a:t>
            </a:r>
            <a:endParaRPr lang="en-CA" dirty="0">
              <a:solidFill>
                <a:srgbClr val="000000"/>
              </a:solidFill>
              <a:latin typeface="Times New Roman" panose="02020603050405020304" pitchFamily="18" charset="0"/>
            </a:endParaRPr>
          </a:p>
          <a:p>
            <a:pPr lvl="1"/>
            <a:r>
              <a:rPr lang="en-CA" dirty="0">
                <a:solidFill>
                  <a:srgbClr val="000000"/>
                </a:solidFill>
                <a:latin typeface="arial" panose="020B0604020202020204" pitchFamily="34" charset="0"/>
              </a:rPr>
              <a:t>Are organized by kind of job and employer.</a:t>
            </a:r>
            <a:endParaRPr lang="en-CA" dirty="0">
              <a:solidFill>
                <a:srgbClr val="000000"/>
              </a:solidFill>
              <a:latin typeface="Times New Roman" panose="02020603050405020304" pitchFamily="18" charset="0"/>
            </a:endParaRPr>
          </a:p>
          <a:p>
            <a:pPr lvl="1"/>
            <a:r>
              <a:rPr lang="en-CA" dirty="0">
                <a:solidFill>
                  <a:srgbClr val="000000"/>
                </a:solidFill>
                <a:latin typeface="arial" panose="020B0604020202020204" pitchFamily="34" charset="0"/>
              </a:rPr>
              <a:t>Seek multi-year collective agreements on economic issues as “contracts.”</a:t>
            </a:r>
            <a:endParaRPr lang="en-CA" dirty="0">
              <a:solidFill>
                <a:srgbClr val="000000"/>
              </a:solidFill>
              <a:latin typeface="Times New Roman" panose="02020603050405020304" pitchFamily="18" charset="0"/>
            </a:endParaRPr>
          </a:p>
          <a:p>
            <a:pPr lvl="1"/>
            <a:r>
              <a:rPr lang="en-CA" dirty="0" smtClean="0">
                <a:solidFill>
                  <a:srgbClr val="000000"/>
                </a:solidFill>
                <a:latin typeface="arial" panose="020B0604020202020204" pitchFamily="34" charset="0"/>
              </a:rPr>
              <a:t>Unions </a:t>
            </a:r>
            <a:r>
              <a:rPr lang="en-CA" dirty="0">
                <a:solidFill>
                  <a:srgbClr val="000000"/>
                </a:solidFill>
                <a:latin typeface="arial" panose="020B0604020202020204" pitchFamily="34" charset="0"/>
              </a:rPr>
              <a:t>today emphasize </a:t>
            </a:r>
            <a:endParaRPr lang="en-CA" dirty="0" smtClean="0">
              <a:solidFill>
                <a:srgbClr val="000000"/>
              </a:solidFill>
              <a:latin typeface="arial" panose="020B0604020202020204" pitchFamily="34" charset="0"/>
            </a:endParaRPr>
          </a:p>
          <a:p>
            <a:pPr lvl="2"/>
            <a:r>
              <a:rPr lang="en-CA" dirty="0" smtClean="0">
                <a:solidFill>
                  <a:srgbClr val="000000"/>
                </a:solidFill>
                <a:latin typeface="arial" panose="020B0604020202020204" pitchFamily="34" charset="0"/>
              </a:rPr>
              <a:t>job </a:t>
            </a:r>
            <a:r>
              <a:rPr lang="en-CA" dirty="0">
                <a:solidFill>
                  <a:srgbClr val="000000"/>
                </a:solidFill>
                <a:latin typeface="arial" panose="020B0604020202020204" pitchFamily="34" charset="0"/>
              </a:rPr>
              <a:t>security</a:t>
            </a:r>
          </a:p>
          <a:p>
            <a:pPr lvl="2"/>
            <a:r>
              <a:rPr lang="en-CA" dirty="0">
                <a:solidFill>
                  <a:srgbClr val="000000"/>
                </a:solidFill>
                <a:latin typeface="arial" panose="020B0604020202020204" pitchFamily="34" charset="0"/>
              </a:rPr>
              <a:t>gaining or maintaining benefits</a:t>
            </a:r>
          </a:p>
          <a:p>
            <a:pPr lvl="1"/>
            <a:r>
              <a:rPr lang="en-CA" dirty="0">
                <a:solidFill>
                  <a:srgbClr val="000000"/>
                </a:solidFill>
                <a:latin typeface="arial" panose="020B0604020202020204" pitchFamily="34" charset="0"/>
              </a:rPr>
              <a:t>Unions must co-operate with employers to ensure survival of unions and companies</a:t>
            </a:r>
          </a:p>
          <a:p>
            <a:pPr lvl="1"/>
            <a:r>
              <a:rPr lang="en-CA" dirty="0">
                <a:solidFill>
                  <a:srgbClr val="000000"/>
                </a:solidFill>
                <a:latin typeface="arial" panose="020B0604020202020204" pitchFamily="34" charset="0"/>
              </a:rPr>
              <a:t>Perhaps unionism will increase to help young people avoid being stuck in low-wage jobs</a:t>
            </a:r>
            <a:endParaRPr lang="en-CA" dirty="0">
              <a:solidFill>
                <a:srgbClr val="000000"/>
              </a:solidFill>
              <a:latin typeface="Times New Roman" panose="02020603050405020304" pitchFamily="18" charset="0"/>
            </a:endParaRPr>
          </a:p>
          <a:p>
            <a:endParaRPr lang="en-CA" dirty="0"/>
          </a:p>
        </p:txBody>
      </p:sp>
      <p:pic>
        <p:nvPicPr>
          <p:cNvPr id="4" name="Picture 3"/>
          <p:cNvPicPr>
            <a:picLocks noChangeAspect="1"/>
          </p:cNvPicPr>
          <p:nvPr/>
        </p:nvPicPr>
        <p:blipFill>
          <a:blip r:embed="rId2"/>
          <a:stretch>
            <a:fillRect/>
          </a:stretch>
        </p:blipFill>
        <p:spPr>
          <a:xfrm>
            <a:off x="9534677" y="0"/>
            <a:ext cx="2657324" cy="1494745"/>
          </a:xfrm>
          <a:prstGeom prst="rect">
            <a:avLst/>
          </a:prstGeom>
        </p:spPr>
      </p:pic>
    </p:spTree>
    <p:extLst>
      <p:ext uri="{BB962C8B-B14F-4D97-AF65-F5344CB8AC3E}">
        <p14:creationId xmlns:p14="http://schemas.microsoft.com/office/powerpoint/2010/main" val="6537269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272" y="312302"/>
            <a:ext cx="9014358" cy="1325563"/>
          </a:xfrm>
        </p:spPr>
        <p:txBody>
          <a:bodyPr>
            <a:normAutofit fontScale="90000"/>
          </a:bodyPr>
          <a:lstStyle/>
          <a:p>
            <a:r>
              <a:rPr lang="en-CA" b="1" dirty="0"/>
              <a:t>Rise of Institutionalized </a:t>
            </a:r>
            <a:br>
              <a:rPr lang="en-CA" b="1" dirty="0"/>
            </a:br>
            <a:r>
              <a:rPr lang="en-CA" b="1" dirty="0"/>
              <a:t>Collective Bargaining in the Private Sector</a:t>
            </a:r>
          </a:p>
        </p:txBody>
      </p:sp>
      <p:sp>
        <p:nvSpPr>
          <p:cNvPr id="3" name="Content Placeholder 2"/>
          <p:cNvSpPr>
            <a:spLocks noGrp="1"/>
          </p:cNvSpPr>
          <p:nvPr>
            <p:ph idx="1"/>
          </p:nvPr>
        </p:nvSpPr>
        <p:spPr>
          <a:xfrm>
            <a:off x="598714" y="1782082"/>
            <a:ext cx="10515600" cy="4351338"/>
          </a:xfrm>
        </p:spPr>
        <p:txBody>
          <a:bodyPr/>
          <a:lstStyle/>
          <a:p>
            <a:pPr marL="0" indent="0">
              <a:buNone/>
            </a:pPr>
            <a:r>
              <a:rPr lang="en-CA" dirty="0"/>
              <a:t>1944 Privy Council Order PC 1003: </a:t>
            </a:r>
          </a:p>
          <a:p>
            <a:r>
              <a:rPr lang="en-CA" dirty="0"/>
              <a:t>established a process to allow workers to certify a union, </a:t>
            </a:r>
          </a:p>
          <a:p>
            <a:r>
              <a:rPr lang="en-CA" dirty="0"/>
              <a:t>once a union was certified the employer was obligated to recognize the union, </a:t>
            </a:r>
          </a:p>
          <a:p>
            <a:r>
              <a:rPr lang="en-CA" dirty="0"/>
              <a:t>it also established grievance-arbitration procedures which involves a mechanism for the resolution of grievances without resort to strike action; </a:t>
            </a:r>
          </a:p>
          <a:p>
            <a:r>
              <a:rPr lang="en-CA" dirty="0"/>
              <a:t>banned strikes during the life of a collective agreement, banning sympathy or solidarity strikes</a:t>
            </a:r>
          </a:p>
          <a:p>
            <a:endParaRPr lang="en-CA" dirty="0"/>
          </a:p>
        </p:txBody>
      </p:sp>
      <p:pic>
        <p:nvPicPr>
          <p:cNvPr id="4" name="Picture 3"/>
          <p:cNvPicPr>
            <a:picLocks noChangeAspect="1"/>
          </p:cNvPicPr>
          <p:nvPr/>
        </p:nvPicPr>
        <p:blipFill>
          <a:blip r:embed="rId2"/>
          <a:stretch>
            <a:fillRect/>
          </a:stretch>
        </p:blipFill>
        <p:spPr>
          <a:xfrm>
            <a:off x="9533914" y="0"/>
            <a:ext cx="2658086" cy="1493649"/>
          </a:xfrm>
          <a:prstGeom prst="rect">
            <a:avLst/>
          </a:prstGeom>
        </p:spPr>
      </p:pic>
    </p:spTree>
    <p:extLst>
      <p:ext uri="{BB962C8B-B14F-4D97-AF65-F5344CB8AC3E}">
        <p14:creationId xmlns:p14="http://schemas.microsoft.com/office/powerpoint/2010/main" val="8155749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272" y="312302"/>
            <a:ext cx="9014358" cy="1325563"/>
          </a:xfrm>
        </p:spPr>
        <p:txBody>
          <a:bodyPr>
            <a:normAutofit fontScale="90000"/>
          </a:bodyPr>
          <a:lstStyle/>
          <a:p>
            <a:r>
              <a:rPr lang="en-CA" b="1" dirty="0"/>
              <a:t>Rise of Institutionalized </a:t>
            </a:r>
            <a:br>
              <a:rPr lang="en-CA" b="1" dirty="0"/>
            </a:br>
            <a:r>
              <a:rPr lang="en-CA" b="1" dirty="0"/>
              <a:t>Collective Bargaining in the </a:t>
            </a:r>
            <a:r>
              <a:rPr lang="en-CA" b="1" dirty="0" smtClean="0"/>
              <a:t>Public </a:t>
            </a:r>
            <a:r>
              <a:rPr lang="en-CA" b="1" dirty="0"/>
              <a:t>Sector</a:t>
            </a:r>
          </a:p>
        </p:txBody>
      </p:sp>
      <p:sp>
        <p:nvSpPr>
          <p:cNvPr id="3" name="Content Placeholder 2"/>
          <p:cNvSpPr>
            <a:spLocks noGrp="1"/>
          </p:cNvSpPr>
          <p:nvPr>
            <p:ph idx="1"/>
          </p:nvPr>
        </p:nvSpPr>
        <p:spPr>
          <a:xfrm>
            <a:off x="260272" y="1807028"/>
            <a:ext cx="10733314" cy="4380820"/>
          </a:xfrm>
        </p:spPr>
        <p:txBody>
          <a:bodyPr>
            <a:normAutofit lnSpcReduction="10000"/>
          </a:bodyPr>
          <a:lstStyle/>
          <a:p>
            <a:r>
              <a:rPr lang="en-CA" altLang="en-US" dirty="0"/>
              <a:t>Late </a:t>
            </a:r>
            <a:r>
              <a:rPr lang="en-CA" altLang="en-US" dirty="0" err="1"/>
              <a:t>60s</a:t>
            </a:r>
            <a:r>
              <a:rPr lang="en-CA" altLang="en-US" dirty="0"/>
              <a:t> also saw the beginning of the unionization of the public sector.</a:t>
            </a:r>
          </a:p>
          <a:p>
            <a:r>
              <a:rPr lang="en-US" altLang="en-US" dirty="0"/>
              <a:t>Provincial: Quebec grants collective bargaining rights to public sector workers, 1965. Remaining provinces do likewise from 1968-1978.</a:t>
            </a:r>
            <a:endParaRPr lang="en-CA" altLang="en-US" dirty="0"/>
          </a:p>
          <a:p>
            <a:r>
              <a:rPr lang="en-CA" altLang="en-US" dirty="0"/>
              <a:t>Federal: Public Service Staff Relations Act, 1967</a:t>
            </a:r>
          </a:p>
          <a:p>
            <a:r>
              <a:rPr lang="en-CA" altLang="en-US" dirty="0"/>
              <a:t>Restrictions on issues that can be negotiated - “Excluded are all matters respecting the organization of the public service, the assignment of duties, the classification of positions, and job evaluation” (Johnson, 2011: 369).</a:t>
            </a:r>
          </a:p>
          <a:p>
            <a:r>
              <a:rPr lang="en-CA" altLang="en-US" dirty="0"/>
              <a:t>“estimated that public sector union membership increased from approximately 183,000 members in 1961 to 1.5 million members in 1981” (Rose, 2007: 185). </a:t>
            </a:r>
          </a:p>
          <a:p>
            <a:endParaRPr lang="en-CA" dirty="0"/>
          </a:p>
        </p:txBody>
      </p:sp>
      <p:pic>
        <p:nvPicPr>
          <p:cNvPr id="4" name="Picture 3"/>
          <p:cNvPicPr>
            <a:picLocks noChangeAspect="1"/>
          </p:cNvPicPr>
          <p:nvPr/>
        </p:nvPicPr>
        <p:blipFill>
          <a:blip r:embed="rId2"/>
          <a:stretch>
            <a:fillRect/>
          </a:stretch>
        </p:blipFill>
        <p:spPr>
          <a:xfrm>
            <a:off x="9533914" y="0"/>
            <a:ext cx="2658086" cy="1493649"/>
          </a:xfrm>
          <a:prstGeom prst="rect">
            <a:avLst/>
          </a:prstGeom>
        </p:spPr>
      </p:pic>
    </p:spTree>
    <p:extLst>
      <p:ext uri="{BB962C8B-B14F-4D97-AF65-F5344CB8AC3E}">
        <p14:creationId xmlns:p14="http://schemas.microsoft.com/office/powerpoint/2010/main" val="38779459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314" y="181587"/>
            <a:ext cx="10515600" cy="1325563"/>
          </a:xfrm>
        </p:spPr>
        <p:txBody>
          <a:bodyPr>
            <a:normAutofit/>
          </a:bodyPr>
          <a:lstStyle/>
          <a:p>
            <a:r>
              <a:rPr lang="en-CA" b="1" dirty="0"/>
              <a:t>Why Workers Join a Union</a:t>
            </a:r>
          </a:p>
        </p:txBody>
      </p:sp>
      <p:sp>
        <p:nvSpPr>
          <p:cNvPr id="3" name="Content Placeholder 2"/>
          <p:cNvSpPr>
            <a:spLocks noGrp="1"/>
          </p:cNvSpPr>
          <p:nvPr>
            <p:ph idx="1"/>
          </p:nvPr>
        </p:nvSpPr>
        <p:spPr>
          <a:xfrm>
            <a:off x="446314" y="1860891"/>
            <a:ext cx="10515600" cy="4351338"/>
          </a:xfrm>
        </p:spPr>
        <p:txBody>
          <a:bodyPr>
            <a:normAutofit/>
          </a:bodyPr>
          <a:lstStyle/>
          <a:p>
            <a:r>
              <a:rPr lang="en-CA" dirty="0"/>
              <a:t>If employees believe they do not get what they need from their employer, they often turn to unions in hopes of achieving some sort of equitable treatment.</a:t>
            </a:r>
          </a:p>
          <a:p>
            <a:r>
              <a:rPr lang="en-CA" dirty="0"/>
              <a:t>Workers tend to unionize for two key reasons: </a:t>
            </a:r>
          </a:p>
          <a:p>
            <a:pPr lvl="1"/>
            <a:r>
              <a:rPr lang="en-CA" dirty="0"/>
              <a:t>They are dissatisfied with how they are treated by their employers.</a:t>
            </a:r>
          </a:p>
          <a:p>
            <a:pPr lvl="1"/>
            <a:r>
              <a:rPr lang="en-CA" dirty="0"/>
              <a:t>They believe that unions can improve their work situations.</a:t>
            </a:r>
          </a:p>
          <a:p>
            <a:endParaRPr lang="en-CA" dirty="0"/>
          </a:p>
        </p:txBody>
      </p:sp>
      <p:pic>
        <p:nvPicPr>
          <p:cNvPr id="4" name="Picture 3"/>
          <p:cNvPicPr>
            <a:picLocks noChangeAspect="1"/>
          </p:cNvPicPr>
          <p:nvPr/>
        </p:nvPicPr>
        <p:blipFill>
          <a:blip r:embed="rId2"/>
          <a:stretch>
            <a:fillRect/>
          </a:stretch>
        </p:blipFill>
        <p:spPr>
          <a:xfrm>
            <a:off x="9534677" y="0"/>
            <a:ext cx="2657324" cy="1494745"/>
          </a:xfrm>
          <a:prstGeom prst="rect">
            <a:avLst/>
          </a:prstGeom>
        </p:spPr>
      </p:pic>
    </p:spTree>
    <p:extLst>
      <p:ext uri="{BB962C8B-B14F-4D97-AF65-F5344CB8AC3E}">
        <p14:creationId xmlns:p14="http://schemas.microsoft.com/office/powerpoint/2010/main" val="2181257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8153400" cy="1325563"/>
          </a:xfrm>
        </p:spPr>
        <p:txBody>
          <a:bodyPr/>
          <a:lstStyle/>
          <a:p>
            <a:r>
              <a:rPr lang="en-CA" b="1" dirty="0"/>
              <a:t>The Development of Canadian Labour Unions</a:t>
            </a:r>
            <a:endParaRPr lang="en-CA" dirty="0"/>
          </a:p>
        </p:txBody>
      </p:sp>
      <p:sp>
        <p:nvSpPr>
          <p:cNvPr id="3" name="Content Placeholder 2"/>
          <p:cNvSpPr>
            <a:spLocks noGrp="1"/>
          </p:cNvSpPr>
          <p:nvPr>
            <p:ph idx="1"/>
          </p:nvPr>
        </p:nvSpPr>
        <p:spPr>
          <a:xfrm>
            <a:off x="838200" y="1690688"/>
            <a:ext cx="10657114" cy="4967060"/>
          </a:xfrm>
        </p:spPr>
        <p:txBody>
          <a:bodyPr>
            <a:normAutofit fontScale="55000" lnSpcReduction="20000"/>
          </a:bodyPr>
          <a:lstStyle/>
          <a:p>
            <a:r>
              <a:rPr lang="en-CA" dirty="0"/>
              <a:t>The Canadian labour movement really has made a lot of gains towards improving the cause of workers in the last century and a half.   Minimum wages, overtime pay, workplace safety standards, maternity and parental leave, vacation pay, and protection from discrimination and harassment all largely resulted from initiatives brought about through the union movement</a:t>
            </a:r>
            <a:r>
              <a:rPr lang="en-CA" dirty="0" smtClean="0"/>
              <a:t>.</a:t>
            </a:r>
          </a:p>
          <a:p>
            <a:r>
              <a:rPr lang="en-CA" dirty="0"/>
              <a:t>1873:  national labour organization formed - “Canadian Labour Union”</a:t>
            </a:r>
          </a:p>
          <a:p>
            <a:r>
              <a:rPr lang="en-CA" dirty="0"/>
              <a:t>1886: Canadian Trades and Labour Congress (TLC)</a:t>
            </a:r>
          </a:p>
          <a:p>
            <a:r>
              <a:rPr lang="en-CA" dirty="0"/>
              <a:t>1908: Canadian Federation of Labour (</a:t>
            </a:r>
            <a:r>
              <a:rPr lang="en-CA" dirty="0" err="1"/>
              <a:t>CFL</a:t>
            </a:r>
            <a:r>
              <a:rPr lang="en-CA" dirty="0"/>
              <a:t>)</a:t>
            </a:r>
          </a:p>
          <a:p>
            <a:r>
              <a:rPr lang="en-CA" dirty="0"/>
              <a:t>1940: Canadian Congress of Labour (CCL)</a:t>
            </a:r>
          </a:p>
          <a:p>
            <a:r>
              <a:rPr lang="en-CA" dirty="0"/>
              <a:t>1944 Privy Council Order PC 1003:</a:t>
            </a:r>
          </a:p>
          <a:p>
            <a:r>
              <a:rPr lang="en-CA" dirty="0"/>
              <a:t>established a process to allow workers to certify a union,</a:t>
            </a:r>
          </a:p>
          <a:p>
            <a:r>
              <a:rPr lang="en-CA" dirty="0"/>
              <a:t>once a union was certified the employer was obligated to recognize the union,</a:t>
            </a:r>
          </a:p>
          <a:p>
            <a:r>
              <a:rPr lang="en-CA" dirty="0"/>
              <a:t>it also established grievance-arbitration procedures which involves a mechanism for the resolution of grievances without resort to strike action;</a:t>
            </a:r>
          </a:p>
          <a:p>
            <a:r>
              <a:rPr lang="en-CA" dirty="0"/>
              <a:t>banned strikes during the life of a collective agreement, banning sympathy or solidarity strikes</a:t>
            </a:r>
          </a:p>
          <a:p>
            <a:r>
              <a:rPr lang="en-CA" dirty="0"/>
              <a:t>1956: Canadian Labour Congress (</a:t>
            </a:r>
            <a:r>
              <a:rPr lang="en-CA" dirty="0" err="1"/>
              <a:t>CLC</a:t>
            </a:r>
            <a:r>
              <a:rPr lang="en-CA" dirty="0" smtClean="0"/>
              <a:t>)</a:t>
            </a:r>
          </a:p>
          <a:p>
            <a:r>
              <a:rPr lang="en-CA" dirty="0" smtClean="0"/>
              <a:t>1967: Public Sector Staff Relations Act</a:t>
            </a:r>
          </a:p>
          <a:p>
            <a:r>
              <a:rPr lang="en-CA" dirty="0" smtClean="0"/>
              <a:t>1982: </a:t>
            </a:r>
            <a:r>
              <a:rPr lang="en-CA" dirty="0"/>
              <a:t>Charter of Rights and Freedoms</a:t>
            </a:r>
          </a:p>
          <a:p>
            <a:r>
              <a:rPr lang="en-CA" dirty="0"/>
              <a:t>1985: United Auto Workers of Canada (</a:t>
            </a:r>
            <a:r>
              <a:rPr lang="en-CA" dirty="0" err="1"/>
              <a:t>UAWC</a:t>
            </a:r>
            <a:r>
              <a:rPr lang="en-CA" dirty="0"/>
              <a:t>)</a:t>
            </a:r>
          </a:p>
        </p:txBody>
      </p:sp>
      <p:pic>
        <p:nvPicPr>
          <p:cNvPr id="4" name="Picture 3"/>
          <p:cNvPicPr>
            <a:picLocks noChangeAspect="1"/>
          </p:cNvPicPr>
          <p:nvPr/>
        </p:nvPicPr>
        <p:blipFill>
          <a:blip r:embed="rId2"/>
          <a:stretch>
            <a:fillRect/>
          </a:stretch>
        </p:blipFill>
        <p:spPr>
          <a:xfrm>
            <a:off x="9534677" y="0"/>
            <a:ext cx="2657324" cy="1494745"/>
          </a:xfrm>
          <a:prstGeom prst="rect">
            <a:avLst/>
          </a:prstGeom>
        </p:spPr>
      </p:pic>
    </p:spTree>
    <p:extLst>
      <p:ext uri="{BB962C8B-B14F-4D97-AF65-F5344CB8AC3E}">
        <p14:creationId xmlns:p14="http://schemas.microsoft.com/office/powerpoint/2010/main" val="38750103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8349343" cy="1325563"/>
          </a:xfrm>
        </p:spPr>
        <p:txBody>
          <a:bodyPr>
            <a:normAutofit/>
          </a:bodyPr>
          <a:lstStyle/>
          <a:p>
            <a:r>
              <a:rPr lang="en-CA" b="1" dirty="0"/>
              <a:t>Union Membership in </a:t>
            </a:r>
            <a:r>
              <a:rPr lang="en-CA" b="1" dirty="0" smtClean="0"/>
              <a:t>Newfoundland and </a:t>
            </a:r>
            <a:r>
              <a:rPr lang="en-CA" b="1" dirty="0"/>
              <a:t>and </a:t>
            </a:r>
            <a:r>
              <a:rPr lang="en-CA" b="1" dirty="0" smtClean="0"/>
              <a:t>Labrador</a:t>
            </a:r>
            <a:endParaRPr lang="en-CA" b="1" dirty="0"/>
          </a:p>
        </p:txBody>
      </p:sp>
      <p:pic>
        <p:nvPicPr>
          <p:cNvPr id="4" name="Content Placeholder 3"/>
          <p:cNvPicPr>
            <a:picLocks noGrp="1" noChangeAspect="1"/>
          </p:cNvPicPr>
          <p:nvPr>
            <p:ph idx="1"/>
          </p:nvPr>
        </p:nvPicPr>
        <p:blipFill rotWithShape="1">
          <a:blip r:embed="rId2"/>
          <a:srcRect b="79286"/>
          <a:stretch/>
        </p:blipFill>
        <p:spPr>
          <a:xfrm>
            <a:off x="1487115" y="2078662"/>
            <a:ext cx="9520841" cy="2732823"/>
          </a:xfrm>
          <a:prstGeom prst="rect">
            <a:avLst/>
          </a:prstGeom>
        </p:spPr>
      </p:pic>
      <p:pic>
        <p:nvPicPr>
          <p:cNvPr id="5" name="Picture 4"/>
          <p:cNvPicPr>
            <a:picLocks noChangeAspect="1"/>
          </p:cNvPicPr>
          <p:nvPr/>
        </p:nvPicPr>
        <p:blipFill rotWithShape="1">
          <a:blip r:embed="rId3"/>
          <a:srcRect t="93992"/>
          <a:stretch/>
        </p:blipFill>
        <p:spPr>
          <a:xfrm>
            <a:off x="3851603" y="5105400"/>
            <a:ext cx="4554107" cy="379096"/>
          </a:xfrm>
          <a:prstGeom prst="rect">
            <a:avLst/>
          </a:prstGeom>
        </p:spPr>
      </p:pic>
      <p:pic>
        <p:nvPicPr>
          <p:cNvPr id="6" name="Picture 5"/>
          <p:cNvPicPr>
            <a:picLocks noChangeAspect="1"/>
          </p:cNvPicPr>
          <p:nvPr/>
        </p:nvPicPr>
        <p:blipFill>
          <a:blip r:embed="rId4"/>
          <a:stretch>
            <a:fillRect/>
          </a:stretch>
        </p:blipFill>
        <p:spPr>
          <a:xfrm>
            <a:off x="9534677" y="0"/>
            <a:ext cx="2657324" cy="1494745"/>
          </a:xfrm>
          <a:prstGeom prst="rect">
            <a:avLst/>
          </a:prstGeom>
        </p:spPr>
      </p:pic>
    </p:spTree>
    <p:extLst>
      <p:ext uri="{BB962C8B-B14F-4D97-AF65-F5344CB8AC3E}">
        <p14:creationId xmlns:p14="http://schemas.microsoft.com/office/powerpoint/2010/main" val="42611405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8066314" cy="1325563"/>
          </a:xfrm>
        </p:spPr>
        <p:txBody>
          <a:bodyPr/>
          <a:lstStyle/>
          <a:p>
            <a:r>
              <a:rPr lang="en-CA" b="1" dirty="0"/>
              <a:t>Union Membership in </a:t>
            </a:r>
            <a:r>
              <a:rPr lang="en-CA" b="1" dirty="0" smtClean="0"/>
              <a:t>Canada </a:t>
            </a:r>
            <a:r>
              <a:rPr lang="en-CA" b="1" dirty="0"/>
              <a:t>and the </a:t>
            </a:r>
            <a:r>
              <a:rPr lang="en-CA" b="1" dirty="0" smtClean="0"/>
              <a:t>US</a:t>
            </a:r>
            <a:endParaRPr lang="en-CA" dirty="0"/>
          </a:p>
        </p:txBody>
      </p:sp>
      <p:pic>
        <p:nvPicPr>
          <p:cNvPr id="4" name="Content Placeholder 3"/>
          <p:cNvPicPr>
            <a:picLocks noGrp="1" noChangeAspect="1"/>
          </p:cNvPicPr>
          <p:nvPr>
            <p:ph idx="1"/>
          </p:nvPr>
        </p:nvPicPr>
        <p:blipFill>
          <a:blip r:embed="rId2"/>
          <a:stretch>
            <a:fillRect/>
          </a:stretch>
        </p:blipFill>
        <p:spPr>
          <a:xfrm>
            <a:off x="2318658" y="1687486"/>
            <a:ext cx="6945085" cy="5170514"/>
          </a:xfrm>
          <a:prstGeom prst="rect">
            <a:avLst/>
          </a:prstGeom>
        </p:spPr>
      </p:pic>
      <p:pic>
        <p:nvPicPr>
          <p:cNvPr id="5" name="Picture 4"/>
          <p:cNvPicPr>
            <a:picLocks noChangeAspect="1"/>
          </p:cNvPicPr>
          <p:nvPr/>
        </p:nvPicPr>
        <p:blipFill>
          <a:blip r:embed="rId3"/>
          <a:stretch>
            <a:fillRect/>
          </a:stretch>
        </p:blipFill>
        <p:spPr>
          <a:xfrm>
            <a:off x="9534677" y="0"/>
            <a:ext cx="2657324" cy="1494745"/>
          </a:xfrm>
          <a:prstGeom prst="rect">
            <a:avLst/>
          </a:prstGeom>
        </p:spPr>
      </p:pic>
    </p:spTree>
    <p:extLst>
      <p:ext uri="{BB962C8B-B14F-4D97-AF65-F5344CB8AC3E}">
        <p14:creationId xmlns:p14="http://schemas.microsoft.com/office/powerpoint/2010/main" val="13540736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t>Union Membership in </a:t>
            </a:r>
            <a:r>
              <a:rPr lang="en-CA" b="1" dirty="0" smtClean="0"/>
              <a:t>the Developed World (2011)</a:t>
            </a:r>
            <a:endParaRPr lang="en-CA" dirty="0"/>
          </a:p>
        </p:txBody>
      </p:sp>
      <p:pic>
        <p:nvPicPr>
          <p:cNvPr id="7" name="Content Placeholder 6"/>
          <p:cNvPicPr>
            <a:picLocks noGrp="1" noChangeAspect="1"/>
          </p:cNvPicPr>
          <p:nvPr>
            <p:ph idx="1"/>
          </p:nvPr>
        </p:nvPicPr>
        <p:blipFill>
          <a:blip r:embed="rId2"/>
          <a:stretch>
            <a:fillRect/>
          </a:stretch>
        </p:blipFill>
        <p:spPr>
          <a:xfrm>
            <a:off x="5987144" y="1027906"/>
            <a:ext cx="5203369" cy="5706149"/>
          </a:xfrm>
          <a:prstGeom prst="rect">
            <a:avLst/>
          </a:prstGeom>
        </p:spPr>
      </p:pic>
      <p:sp>
        <p:nvSpPr>
          <p:cNvPr id="8" name="Rectangle 7"/>
          <p:cNvSpPr/>
          <p:nvPr/>
        </p:nvSpPr>
        <p:spPr>
          <a:xfrm>
            <a:off x="683530" y="6270563"/>
            <a:ext cx="4075796" cy="369332"/>
          </a:xfrm>
          <a:prstGeom prst="rect">
            <a:avLst/>
          </a:prstGeom>
        </p:spPr>
        <p:txBody>
          <a:bodyPr wrap="none">
            <a:spAutoFit/>
          </a:bodyPr>
          <a:lstStyle/>
          <a:p>
            <a:r>
              <a:rPr lang="en-CA" dirty="0"/>
              <a:t>http://</a:t>
            </a:r>
            <a:r>
              <a:rPr lang="en-CA" dirty="0" err="1"/>
              <a:t>snohomishobserver.com</a:t>
            </a:r>
            <a:r>
              <a:rPr lang="en-CA" dirty="0"/>
              <a:t>/2011/05/</a:t>
            </a:r>
          </a:p>
        </p:txBody>
      </p:sp>
    </p:spTree>
    <p:extLst>
      <p:ext uri="{BB962C8B-B14F-4D97-AF65-F5344CB8AC3E}">
        <p14:creationId xmlns:p14="http://schemas.microsoft.com/office/powerpoint/2010/main" val="40506629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8305800" cy="1325563"/>
          </a:xfrm>
        </p:spPr>
        <p:txBody>
          <a:bodyPr/>
          <a:lstStyle/>
          <a:p>
            <a:r>
              <a:rPr lang="en-CA" dirty="0" smtClean="0"/>
              <a:t>Trends in Union Membership on Canada</a:t>
            </a:r>
            <a:endParaRPr lang="en-CA" dirty="0"/>
          </a:p>
        </p:txBody>
      </p:sp>
      <p:sp>
        <p:nvSpPr>
          <p:cNvPr id="3" name="Content Placeholder 2"/>
          <p:cNvSpPr>
            <a:spLocks noGrp="1"/>
          </p:cNvSpPr>
          <p:nvPr>
            <p:ph idx="1"/>
          </p:nvPr>
        </p:nvSpPr>
        <p:spPr/>
        <p:txBody>
          <a:bodyPr/>
          <a:lstStyle/>
          <a:p>
            <a:r>
              <a:rPr lang="en-CA" dirty="0"/>
              <a:t>Unions are experiencing difficulties in attracting new members</a:t>
            </a:r>
          </a:p>
          <a:p>
            <a:r>
              <a:rPr lang="en-CA" dirty="0"/>
              <a:t>Union membership as a percentage of the total workforce is declining (less than one-third)</a:t>
            </a:r>
          </a:p>
          <a:p>
            <a:r>
              <a:rPr lang="en-CA" dirty="0"/>
              <a:t>Diversity in the workforce consists of </a:t>
            </a:r>
            <a:r>
              <a:rPr lang="en-CA" dirty="0" smtClean="0"/>
              <a:t>non-traditional </a:t>
            </a:r>
            <a:r>
              <a:rPr lang="en-CA" dirty="0"/>
              <a:t>members of a union </a:t>
            </a:r>
          </a:p>
          <a:p>
            <a:r>
              <a:rPr lang="en-CA" dirty="0" smtClean="0"/>
              <a:t>More women</a:t>
            </a:r>
            <a:r>
              <a:rPr lang="en-CA" dirty="0"/>
              <a:t>, ethnic minorities</a:t>
            </a:r>
          </a:p>
          <a:p>
            <a:r>
              <a:rPr lang="en-CA" dirty="0"/>
              <a:t>Employers are engaging in more anti-union activities, including more employee-friendly workplaces</a:t>
            </a:r>
          </a:p>
          <a:p>
            <a:endParaRPr lang="en-CA" dirty="0"/>
          </a:p>
        </p:txBody>
      </p:sp>
      <p:pic>
        <p:nvPicPr>
          <p:cNvPr id="4" name="Picture 3"/>
          <p:cNvPicPr>
            <a:picLocks noChangeAspect="1"/>
          </p:cNvPicPr>
          <p:nvPr/>
        </p:nvPicPr>
        <p:blipFill>
          <a:blip r:embed="rId2"/>
          <a:stretch>
            <a:fillRect/>
          </a:stretch>
        </p:blipFill>
        <p:spPr>
          <a:xfrm>
            <a:off x="9533914" y="0"/>
            <a:ext cx="2658086" cy="1493649"/>
          </a:xfrm>
          <a:prstGeom prst="rect">
            <a:avLst/>
          </a:prstGeom>
        </p:spPr>
      </p:pic>
    </p:spTree>
    <p:extLst>
      <p:ext uri="{BB962C8B-B14F-4D97-AF65-F5344CB8AC3E}">
        <p14:creationId xmlns:p14="http://schemas.microsoft.com/office/powerpoint/2010/main" val="2414023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34151" r="33937"/>
          <a:stretch/>
        </p:blipFill>
        <p:spPr>
          <a:xfrm>
            <a:off x="4615543" y="0"/>
            <a:ext cx="2383971" cy="6858000"/>
          </a:xfrm>
          <a:prstGeom prst="rect">
            <a:avLst/>
          </a:prstGeom>
        </p:spPr>
      </p:pic>
      <p:sp>
        <p:nvSpPr>
          <p:cNvPr id="2" name="Title 1"/>
          <p:cNvSpPr>
            <a:spLocks noGrp="1"/>
          </p:cNvSpPr>
          <p:nvPr>
            <p:ph type="title"/>
          </p:nvPr>
        </p:nvSpPr>
        <p:spPr>
          <a:xfrm>
            <a:off x="224366" y="495753"/>
            <a:ext cx="3712027" cy="1325563"/>
          </a:xfrm>
        </p:spPr>
        <p:txBody>
          <a:bodyPr>
            <a:normAutofit fontScale="90000"/>
          </a:bodyPr>
          <a:lstStyle/>
          <a:p>
            <a:r>
              <a:rPr lang="en-CA" b="1" dirty="0" smtClean="0"/>
              <a:t>The Process of</a:t>
            </a:r>
            <a:br>
              <a:rPr lang="en-CA" b="1" dirty="0" smtClean="0"/>
            </a:br>
            <a:r>
              <a:rPr lang="en-CA" b="1" dirty="0" smtClean="0"/>
              <a:t>Forming a Union in Canada</a:t>
            </a:r>
            <a:endParaRPr lang="en-CA" b="1" dirty="0"/>
          </a:p>
        </p:txBody>
      </p:sp>
      <p:pic>
        <p:nvPicPr>
          <p:cNvPr id="5" name="Picture 4"/>
          <p:cNvPicPr>
            <a:picLocks noChangeAspect="1"/>
          </p:cNvPicPr>
          <p:nvPr/>
        </p:nvPicPr>
        <p:blipFill>
          <a:blip r:embed="rId3"/>
          <a:stretch>
            <a:fillRect/>
          </a:stretch>
        </p:blipFill>
        <p:spPr>
          <a:xfrm>
            <a:off x="9534677" y="0"/>
            <a:ext cx="2657324" cy="1494745"/>
          </a:xfrm>
          <a:prstGeom prst="rect">
            <a:avLst/>
          </a:prstGeom>
        </p:spPr>
      </p:pic>
    </p:spTree>
    <p:extLst>
      <p:ext uri="{BB962C8B-B14F-4D97-AF65-F5344CB8AC3E}">
        <p14:creationId xmlns:p14="http://schemas.microsoft.com/office/powerpoint/2010/main" val="2222430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2690" y="0"/>
            <a:ext cx="8635481" cy="1494745"/>
          </a:xfrm>
        </p:spPr>
        <p:txBody>
          <a:bodyPr>
            <a:normAutofit fontScale="90000"/>
          </a:bodyPr>
          <a:lstStyle/>
          <a:p>
            <a:r>
              <a:rPr lang="en-CA" dirty="0">
                <a:solidFill>
                  <a:schemeClr val="bg1"/>
                </a:solidFill>
              </a:rPr>
              <a:t>Unit 1</a:t>
            </a:r>
            <a:br>
              <a:rPr lang="en-CA" dirty="0">
                <a:solidFill>
                  <a:schemeClr val="bg1"/>
                </a:solidFill>
              </a:rPr>
            </a:br>
            <a:r>
              <a:rPr lang="en-CA" b="1" dirty="0" smtClean="0"/>
              <a:t>Unit 2: </a:t>
            </a:r>
            <a:r>
              <a:rPr lang="en-CA" b="1" dirty="0"/>
              <a:t>Regulating the Collective Agreement</a:t>
            </a:r>
          </a:p>
        </p:txBody>
      </p:sp>
      <p:sp>
        <p:nvSpPr>
          <p:cNvPr id="3" name="Content Placeholder 2"/>
          <p:cNvSpPr>
            <a:spLocks noGrp="1"/>
          </p:cNvSpPr>
          <p:nvPr>
            <p:ph idx="1"/>
          </p:nvPr>
        </p:nvSpPr>
        <p:spPr>
          <a:xfrm>
            <a:off x="436985" y="1886631"/>
            <a:ext cx="10515600" cy="4351338"/>
          </a:xfrm>
        </p:spPr>
        <p:txBody>
          <a:bodyPr>
            <a:normAutofit fontScale="77500" lnSpcReduction="20000"/>
          </a:bodyPr>
          <a:lstStyle/>
          <a:p>
            <a:r>
              <a:rPr lang="en-CA" dirty="0"/>
              <a:t>After completing this unit, you should be able to</a:t>
            </a:r>
            <a:r>
              <a:rPr lang="en-CA" dirty="0" smtClean="0"/>
              <a:t>:</a:t>
            </a:r>
          </a:p>
          <a:p>
            <a:pPr marL="971550" lvl="1" indent="-514350">
              <a:buFont typeface="+mj-lt"/>
              <a:buAutoNum type="arabicPeriod"/>
            </a:pPr>
            <a:r>
              <a:rPr lang="en-CA" dirty="0" smtClean="0"/>
              <a:t>Discuss the History of Labour Relations In Canada</a:t>
            </a:r>
          </a:p>
          <a:p>
            <a:pPr marL="971550" lvl="1" indent="-514350">
              <a:buFont typeface="+mj-lt"/>
              <a:buAutoNum type="arabicPeriod"/>
            </a:pPr>
            <a:r>
              <a:rPr lang="en-CA" dirty="0" smtClean="0"/>
              <a:t>Describe </a:t>
            </a:r>
            <a:r>
              <a:rPr lang="en-CA" dirty="0"/>
              <a:t>what a union is and explain why employees join unions.</a:t>
            </a:r>
            <a:endParaRPr lang="en-CA" sz="5000" dirty="0"/>
          </a:p>
          <a:p>
            <a:pPr marL="971550" lvl="1" indent="-514350">
              <a:buFont typeface="+mj-lt"/>
              <a:buAutoNum type="arabicPeriod"/>
            </a:pPr>
            <a:r>
              <a:rPr lang="en-CA" dirty="0" smtClean="0"/>
              <a:t>Discuss </a:t>
            </a:r>
            <a:r>
              <a:rPr lang="en-CA" dirty="0"/>
              <a:t>union membership in the world and in Canada.</a:t>
            </a:r>
            <a:endParaRPr lang="en-CA" sz="5000" dirty="0"/>
          </a:p>
          <a:p>
            <a:pPr marL="971550" lvl="1" indent="-514350">
              <a:buFont typeface="+mj-lt"/>
              <a:buAutoNum type="arabicPeriod"/>
            </a:pPr>
            <a:r>
              <a:rPr lang="en-CA" dirty="0" smtClean="0"/>
              <a:t>Discuss </a:t>
            </a:r>
            <a:r>
              <a:rPr lang="en-CA" dirty="0"/>
              <a:t>the development of unions in Canada</a:t>
            </a:r>
            <a:endParaRPr lang="en-CA" sz="5000" dirty="0"/>
          </a:p>
          <a:p>
            <a:pPr marL="971550" lvl="1" indent="-514350">
              <a:buFont typeface="+mj-lt"/>
              <a:buAutoNum type="arabicPeriod"/>
            </a:pPr>
            <a:r>
              <a:rPr lang="en-CA" dirty="0" smtClean="0"/>
              <a:t>Describe </a:t>
            </a:r>
            <a:r>
              <a:rPr lang="en-CA" dirty="0"/>
              <a:t>the process of forming a union in Canada</a:t>
            </a:r>
            <a:endParaRPr lang="en-CA" sz="5000" dirty="0"/>
          </a:p>
          <a:p>
            <a:pPr marL="971550" lvl="1" indent="-514350">
              <a:buFont typeface="+mj-lt"/>
              <a:buAutoNum type="arabicPeriod"/>
            </a:pPr>
            <a:r>
              <a:rPr lang="en-CA" dirty="0" smtClean="0"/>
              <a:t>Explain </a:t>
            </a:r>
            <a:r>
              <a:rPr lang="en-CA" dirty="0"/>
              <a:t>how to determine an appropriate bargaining unit.</a:t>
            </a:r>
            <a:endParaRPr lang="en-CA" sz="5000" dirty="0"/>
          </a:p>
          <a:p>
            <a:pPr marL="971550" lvl="1" indent="-514350">
              <a:buFont typeface="+mj-lt"/>
              <a:buAutoNum type="arabicPeriod"/>
            </a:pPr>
            <a:r>
              <a:rPr lang="en-CA" dirty="0" smtClean="0"/>
              <a:t>Describe </a:t>
            </a:r>
            <a:r>
              <a:rPr lang="en-CA" dirty="0"/>
              <a:t>the process of developing a Collective Agreement</a:t>
            </a:r>
            <a:endParaRPr lang="en-CA" sz="5000" dirty="0"/>
          </a:p>
          <a:p>
            <a:pPr marL="971550" lvl="1" indent="-514350">
              <a:buFont typeface="+mj-lt"/>
              <a:buAutoNum type="arabicPeriod"/>
            </a:pPr>
            <a:r>
              <a:rPr lang="en-CA" dirty="0" smtClean="0"/>
              <a:t>Describe </a:t>
            </a:r>
            <a:r>
              <a:rPr lang="en-CA" dirty="0"/>
              <a:t>the duty to bargain in good faith.</a:t>
            </a:r>
            <a:endParaRPr lang="en-CA" sz="5000" dirty="0"/>
          </a:p>
          <a:p>
            <a:pPr marL="971550" lvl="1" indent="-514350">
              <a:buFont typeface="+mj-lt"/>
              <a:buAutoNum type="arabicPeriod"/>
            </a:pPr>
            <a:r>
              <a:rPr lang="en-CA" dirty="0" smtClean="0"/>
              <a:t>Identify </a:t>
            </a:r>
            <a:r>
              <a:rPr lang="en-CA" dirty="0"/>
              <a:t>unfair labour practices by employers during negotiation.</a:t>
            </a:r>
            <a:endParaRPr lang="en-CA" sz="5000" dirty="0"/>
          </a:p>
          <a:p>
            <a:pPr marL="971550" lvl="1" indent="-514350">
              <a:buFont typeface="+mj-lt"/>
              <a:buAutoNum type="arabicPeriod"/>
            </a:pPr>
            <a:r>
              <a:rPr lang="en-CA" dirty="0" smtClean="0"/>
              <a:t>Explain </a:t>
            </a:r>
            <a:r>
              <a:rPr lang="en-CA" dirty="0"/>
              <a:t>statutory freeze.</a:t>
            </a:r>
            <a:endParaRPr lang="en-CA" sz="5000" dirty="0"/>
          </a:p>
          <a:p>
            <a:pPr marL="971550" lvl="1" indent="-514350">
              <a:buFont typeface="+mj-lt"/>
              <a:buAutoNum type="arabicPeriod"/>
            </a:pPr>
            <a:r>
              <a:rPr lang="en-CA" dirty="0" smtClean="0"/>
              <a:t>Explain </a:t>
            </a:r>
            <a:r>
              <a:rPr lang="en-CA" dirty="0"/>
              <a:t>the legal requirements established under Canadian collective bargaining law </a:t>
            </a:r>
            <a:r>
              <a:rPr lang="en-CA" dirty="0" smtClean="0"/>
              <a:t>concerning </a:t>
            </a:r>
            <a:r>
              <a:rPr lang="en-CA" dirty="0"/>
              <a:t>collective agreements.</a:t>
            </a:r>
            <a:endParaRPr lang="en-CA" sz="5000" dirty="0"/>
          </a:p>
          <a:p>
            <a:pPr marL="971550" lvl="1" indent="-514350">
              <a:buFont typeface="+mj-lt"/>
              <a:buAutoNum type="arabicPeriod"/>
            </a:pPr>
            <a:r>
              <a:rPr lang="en-CA" dirty="0" smtClean="0"/>
              <a:t>Describe </a:t>
            </a:r>
            <a:r>
              <a:rPr lang="en-CA" dirty="0"/>
              <a:t>how collective agreements define the relationship between the trade union and the employee.</a:t>
            </a:r>
            <a:endParaRPr lang="en-CA" sz="5000" dirty="0"/>
          </a:p>
          <a:p>
            <a:pPr marL="971550" lvl="1" indent="-514350">
              <a:buFont typeface="+mj-lt"/>
              <a:buAutoNum type="arabicPeriod"/>
            </a:pPr>
            <a:r>
              <a:rPr lang="en-CA" dirty="0" smtClean="0"/>
              <a:t>Explain </a:t>
            </a:r>
            <a:r>
              <a:rPr lang="en-CA" dirty="0"/>
              <a:t>the roles of the federal and provincial governments in labour relations.</a:t>
            </a:r>
            <a:endParaRPr lang="en-CA" sz="5000" dirty="0"/>
          </a:p>
          <a:p>
            <a:pPr marL="1371600" lvl="2" indent="-457200">
              <a:buFont typeface="+mj-lt"/>
              <a:buAutoNum type="arabicPeriod"/>
            </a:pPr>
            <a:endParaRPr lang="en-CA" dirty="0"/>
          </a:p>
          <a:p>
            <a:endParaRPr lang="en-CA" dirty="0"/>
          </a:p>
        </p:txBody>
      </p:sp>
      <p:pic>
        <p:nvPicPr>
          <p:cNvPr id="5" name="Picture 4"/>
          <p:cNvPicPr>
            <a:picLocks noChangeAspect="1"/>
          </p:cNvPicPr>
          <p:nvPr/>
        </p:nvPicPr>
        <p:blipFill>
          <a:blip r:embed="rId2"/>
          <a:stretch>
            <a:fillRect/>
          </a:stretch>
        </p:blipFill>
        <p:spPr>
          <a:xfrm>
            <a:off x="9534677" y="0"/>
            <a:ext cx="2657324" cy="1494745"/>
          </a:xfrm>
          <a:prstGeom prst="rect">
            <a:avLst/>
          </a:prstGeom>
        </p:spPr>
      </p:pic>
    </p:spTree>
    <p:extLst>
      <p:ext uri="{BB962C8B-B14F-4D97-AF65-F5344CB8AC3E}">
        <p14:creationId xmlns:p14="http://schemas.microsoft.com/office/powerpoint/2010/main" val="29739114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Jurisdiction Matters</a:t>
            </a:r>
            <a:endParaRPr lang="en-CA" b="1" dirty="0"/>
          </a:p>
        </p:txBody>
      </p:sp>
      <p:sp>
        <p:nvSpPr>
          <p:cNvPr id="3" name="Rectangle 2"/>
          <p:cNvSpPr/>
          <p:nvPr/>
        </p:nvSpPr>
        <p:spPr>
          <a:xfrm>
            <a:off x="936172" y="1690688"/>
            <a:ext cx="8915400" cy="2246769"/>
          </a:xfrm>
          <a:prstGeom prst="rect">
            <a:avLst/>
          </a:prstGeom>
        </p:spPr>
        <p:txBody>
          <a:bodyPr wrap="square">
            <a:spAutoFit/>
          </a:bodyPr>
          <a:lstStyle/>
          <a:p>
            <a:r>
              <a:rPr lang="en-CA" sz="2800" dirty="0"/>
              <a:t>The specific legal process to have your union legally recognized, or "certified", depends on where your workplace is located. Labour law for most workplaces is covered by provincial legislation, so the specific legal steps to form a union will depend mainly on your province. </a:t>
            </a:r>
          </a:p>
        </p:txBody>
      </p:sp>
      <p:pic>
        <p:nvPicPr>
          <p:cNvPr id="4" name="Picture 3"/>
          <p:cNvPicPr>
            <a:picLocks noChangeAspect="1"/>
          </p:cNvPicPr>
          <p:nvPr/>
        </p:nvPicPr>
        <p:blipFill>
          <a:blip r:embed="rId2"/>
          <a:stretch>
            <a:fillRect/>
          </a:stretch>
        </p:blipFill>
        <p:spPr>
          <a:xfrm>
            <a:off x="9534677" y="0"/>
            <a:ext cx="2657324" cy="1494745"/>
          </a:xfrm>
          <a:prstGeom prst="rect">
            <a:avLst/>
          </a:prstGeom>
        </p:spPr>
      </p:pic>
    </p:spTree>
    <p:extLst>
      <p:ext uri="{BB962C8B-B14F-4D97-AF65-F5344CB8AC3E}">
        <p14:creationId xmlns:p14="http://schemas.microsoft.com/office/powerpoint/2010/main" val="16318370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Federal Jurisdiction</a:t>
            </a:r>
            <a:endParaRPr lang="en-CA" b="1" dirty="0"/>
          </a:p>
        </p:txBody>
      </p:sp>
      <p:sp>
        <p:nvSpPr>
          <p:cNvPr id="3" name="Rectangle 2"/>
          <p:cNvSpPr/>
          <p:nvPr/>
        </p:nvSpPr>
        <p:spPr>
          <a:xfrm>
            <a:off x="838200" y="1690688"/>
            <a:ext cx="10678886" cy="4893647"/>
          </a:xfrm>
          <a:prstGeom prst="rect">
            <a:avLst/>
          </a:prstGeom>
        </p:spPr>
        <p:txBody>
          <a:bodyPr wrap="square">
            <a:spAutoFit/>
          </a:bodyPr>
          <a:lstStyle/>
          <a:p>
            <a:r>
              <a:rPr lang="en-CA" sz="2400" dirty="0"/>
              <a:t>While most workplaces will fall under provincial labour law, some workplaces are covered by federal labour law. These include workplaces in the Yukon, Northwest Territories, Nunavut and in the following industries:</a:t>
            </a:r>
          </a:p>
          <a:p>
            <a:endParaRPr lang="en-CA" sz="2400" dirty="0"/>
          </a:p>
          <a:p>
            <a:pPr marL="285750" indent="-285750">
              <a:buFont typeface="Arial" panose="020B0604020202020204" pitchFamily="34" charset="0"/>
              <a:buChar char="•"/>
            </a:pPr>
            <a:r>
              <a:rPr lang="en-CA" sz="2400" dirty="0"/>
              <a:t>broadcasting</a:t>
            </a:r>
          </a:p>
          <a:p>
            <a:pPr marL="285750" indent="-285750">
              <a:buFont typeface="Arial" panose="020B0604020202020204" pitchFamily="34" charset="0"/>
              <a:buChar char="•"/>
            </a:pPr>
            <a:r>
              <a:rPr lang="en-CA" sz="2400" dirty="0"/>
              <a:t>telecommunications</a:t>
            </a:r>
          </a:p>
          <a:p>
            <a:pPr marL="285750" indent="-285750">
              <a:buFont typeface="Arial" panose="020B0604020202020204" pitchFamily="34" charset="0"/>
              <a:buChar char="•"/>
            </a:pPr>
            <a:r>
              <a:rPr lang="en-CA" sz="2400" dirty="0"/>
              <a:t>banking</a:t>
            </a:r>
          </a:p>
          <a:p>
            <a:pPr marL="285750" indent="-285750">
              <a:buFont typeface="Arial" panose="020B0604020202020204" pitchFamily="34" charset="0"/>
              <a:buChar char="•"/>
            </a:pPr>
            <a:r>
              <a:rPr lang="en-CA" sz="2400" dirty="0"/>
              <a:t>air transportation</a:t>
            </a:r>
          </a:p>
          <a:p>
            <a:pPr marL="285750" indent="-285750">
              <a:buFont typeface="Arial" panose="020B0604020202020204" pitchFamily="34" charset="0"/>
              <a:buChar char="•"/>
            </a:pPr>
            <a:r>
              <a:rPr lang="en-CA" sz="2400" dirty="0"/>
              <a:t>shipping and navigation</a:t>
            </a:r>
          </a:p>
          <a:p>
            <a:pPr marL="285750" indent="-285750">
              <a:buFont typeface="Arial" panose="020B0604020202020204" pitchFamily="34" charset="0"/>
              <a:buChar char="•"/>
            </a:pPr>
            <a:r>
              <a:rPr lang="en-CA" sz="2400" dirty="0"/>
              <a:t>interprovincial or international transportation of goods or passengers</a:t>
            </a:r>
          </a:p>
          <a:p>
            <a:pPr marL="285750" indent="-285750">
              <a:buFont typeface="Arial" panose="020B0604020202020204" pitchFamily="34" charset="0"/>
              <a:buChar char="•"/>
            </a:pPr>
            <a:r>
              <a:rPr lang="en-CA" sz="2400" dirty="0"/>
              <a:t>uranium mining and processing</a:t>
            </a:r>
          </a:p>
          <a:p>
            <a:pPr marL="285750" indent="-285750">
              <a:buFont typeface="Arial" panose="020B0604020202020204" pitchFamily="34" charset="0"/>
              <a:buChar char="•"/>
            </a:pPr>
            <a:r>
              <a:rPr lang="en-CA" sz="2400" dirty="0"/>
              <a:t>grain handling</a:t>
            </a:r>
          </a:p>
          <a:p>
            <a:pPr marL="285750" indent="-285750">
              <a:buFont typeface="Arial" panose="020B0604020202020204" pitchFamily="34" charset="0"/>
              <a:buChar char="•"/>
            </a:pPr>
            <a:r>
              <a:rPr lang="en-CA" sz="2400" dirty="0"/>
              <a:t>federal crown corporations</a:t>
            </a:r>
          </a:p>
        </p:txBody>
      </p:sp>
      <p:pic>
        <p:nvPicPr>
          <p:cNvPr id="4" name="Picture 3"/>
          <p:cNvPicPr>
            <a:picLocks noChangeAspect="1"/>
          </p:cNvPicPr>
          <p:nvPr/>
        </p:nvPicPr>
        <p:blipFill>
          <a:blip r:embed="rId2"/>
          <a:stretch>
            <a:fillRect/>
          </a:stretch>
        </p:blipFill>
        <p:spPr>
          <a:xfrm>
            <a:off x="9534677" y="0"/>
            <a:ext cx="2657324" cy="1494745"/>
          </a:xfrm>
          <a:prstGeom prst="rect">
            <a:avLst/>
          </a:prstGeom>
        </p:spPr>
      </p:pic>
    </p:spTree>
    <p:extLst>
      <p:ext uri="{BB962C8B-B14F-4D97-AF65-F5344CB8AC3E}">
        <p14:creationId xmlns:p14="http://schemas.microsoft.com/office/powerpoint/2010/main" val="19635169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857" y="576942"/>
            <a:ext cx="8229600" cy="1143000"/>
          </a:xfrm>
        </p:spPr>
        <p:txBody>
          <a:bodyPr>
            <a:normAutofit fontScale="90000"/>
          </a:bodyPr>
          <a:lstStyle/>
          <a:p>
            <a:r>
              <a:rPr lang="en-CA" b="1" dirty="0" smtClean="0"/>
              <a:t>Stage 1 – Organizing </a:t>
            </a:r>
            <a:br>
              <a:rPr lang="en-CA" b="1" dirty="0" smtClean="0"/>
            </a:br>
            <a:r>
              <a:rPr lang="en-CA" b="1" dirty="0"/>
              <a:t/>
            </a:r>
            <a:br>
              <a:rPr lang="en-CA" b="1" dirty="0"/>
            </a:br>
            <a:endParaRPr lang="en-CA" b="1" dirty="0"/>
          </a:p>
        </p:txBody>
      </p:sp>
      <p:sp>
        <p:nvSpPr>
          <p:cNvPr id="3" name="Rectangle 2"/>
          <p:cNvSpPr/>
          <p:nvPr/>
        </p:nvSpPr>
        <p:spPr>
          <a:xfrm>
            <a:off x="489857" y="1494745"/>
            <a:ext cx="10504714" cy="5016758"/>
          </a:xfrm>
          <a:prstGeom prst="rect">
            <a:avLst/>
          </a:prstGeom>
        </p:spPr>
        <p:txBody>
          <a:bodyPr wrap="square">
            <a:spAutoFit/>
          </a:bodyPr>
          <a:lstStyle/>
          <a:p>
            <a:r>
              <a:rPr lang="en-CA" sz="3200" dirty="0"/>
              <a:t>Usually employee dissatisfaction creates an environment to begin a secret drive to organize</a:t>
            </a:r>
          </a:p>
          <a:p>
            <a:endParaRPr lang="en-CA" sz="3200" dirty="0"/>
          </a:p>
          <a:p>
            <a:r>
              <a:rPr lang="en-CA" sz="3200" dirty="0"/>
              <a:t>Option 1 – A national union approaches the workers</a:t>
            </a:r>
          </a:p>
          <a:p>
            <a:r>
              <a:rPr lang="en-CA" sz="3200" dirty="0"/>
              <a:t>Option 2 – The workers approach the union</a:t>
            </a:r>
          </a:p>
          <a:p>
            <a:endParaRPr lang="en-CA" sz="3200" dirty="0"/>
          </a:p>
          <a:p>
            <a:r>
              <a:rPr lang="en-CA" sz="3200" dirty="0"/>
              <a:t>IN SECRET –  Initially, employees express their support for the union by signing union membership (Authorization)  cards. A movement takes hold to get a majority of workers to sign a union card and pay a nominal fee.</a:t>
            </a:r>
          </a:p>
        </p:txBody>
      </p:sp>
      <p:pic>
        <p:nvPicPr>
          <p:cNvPr id="4" name="Picture 3"/>
          <p:cNvPicPr>
            <a:picLocks noChangeAspect="1"/>
          </p:cNvPicPr>
          <p:nvPr/>
        </p:nvPicPr>
        <p:blipFill>
          <a:blip r:embed="rId2"/>
          <a:stretch>
            <a:fillRect/>
          </a:stretch>
        </p:blipFill>
        <p:spPr>
          <a:xfrm>
            <a:off x="9534677" y="0"/>
            <a:ext cx="2657324" cy="1494745"/>
          </a:xfrm>
          <a:prstGeom prst="rect">
            <a:avLst/>
          </a:prstGeom>
        </p:spPr>
      </p:pic>
    </p:spTree>
    <p:extLst>
      <p:ext uri="{BB962C8B-B14F-4D97-AF65-F5344CB8AC3E}">
        <p14:creationId xmlns:p14="http://schemas.microsoft.com/office/powerpoint/2010/main" val="8737118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2514" y="282230"/>
            <a:ext cx="10515600" cy="1325563"/>
          </a:xfrm>
        </p:spPr>
        <p:txBody>
          <a:bodyPr/>
          <a:lstStyle/>
          <a:p>
            <a:r>
              <a:rPr lang="en-CA" b="1" dirty="0" smtClean="0"/>
              <a:t>Stage 2  – Cards to Labour Board</a:t>
            </a:r>
            <a:endParaRPr lang="en-CA" b="1" dirty="0"/>
          </a:p>
        </p:txBody>
      </p:sp>
      <p:sp>
        <p:nvSpPr>
          <p:cNvPr id="3" name="Rectangle 2"/>
          <p:cNvSpPr/>
          <p:nvPr/>
        </p:nvSpPr>
        <p:spPr>
          <a:xfrm>
            <a:off x="522514" y="1296299"/>
            <a:ext cx="9688286" cy="4801314"/>
          </a:xfrm>
          <a:prstGeom prst="rect">
            <a:avLst/>
          </a:prstGeom>
        </p:spPr>
        <p:txBody>
          <a:bodyPr wrap="square">
            <a:spAutoFit/>
          </a:bodyPr>
          <a:lstStyle/>
          <a:p>
            <a:endParaRPr lang="en-CA" i="1" u="sng" dirty="0"/>
          </a:p>
          <a:p>
            <a:r>
              <a:rPr lang="en-CA" sz="3200" dirty="0"/>
              <a:t>When the campaign has reached the proper level of support, these cards are then submitted to the appropriate provincial or federal labour relations board (Labour Board), along with what is often called the union's "application for certification." </a:t>
            </a:r>
          </a:p>
          <a:p>
            <a:endParaRPr lang="en-CA" sz="3200" dirty="0"/>
          </a:p>
          <a:p>
            <a:r>
              <a:rPr lang="en-CA" sz="3200" dirty="0"/>
              <a:t>The Labour Board will keep the membership cards confidential and will not tell the employer who has signed or not signed a union membership card.</a:t>
            </a:r>
          </a:p>
        </p:txBody>
      </p:sp>
      <p:pic>
        <p:nvPicPr>
          <p:cNvPr id="4" name="Picture 3"/>
          <p:cNvPicPr>
            <a:picLocks noChangeAspect="1"/>
          </p:cNvPicPr>
          <p:nvPr/>
        </p:nvPicPr>
        <p:blipFill>
          <a:blip r:embed="rId2"/>
          <a:stretch>
            <a:fillRect/>
          </a:stretch>
        </p:blipFill>
        <p:spPr>
          <a:xfrm>
            <a:off x="9534677" y="0"/>
            <a:ext cx="2657324" cy="1494745"/>
          </a:xfrm>
          <a:prstGeom prst="rect">
            <a:avLst/>
          </a:prstGeom>
        </p:spPr>
      </p:pic>
    </p:spTree>
    <p:extLst>
      <p:ext uri="{BB962C8B-B14F-4D97-AF65-F5344CB8AC3E}">
        <p14:creationId xmlns:p14="http://schemas.microsoft.com/office/powerpoint/2010/main" val="19170364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descr="Titlebar02"/>
          <p:cNvSpPr>
            <a:spLocks noGrp="1" noChangeArrowheads="1"/>
          </p:cNvSpPr>
          <p:nvPr>
            <p:ph type="title"/>
          </p:nvPr>
        </p:nvSpPr>
        <p:spPr>
          <a:ln/>
        </p:spPr>
        <p:txBody>
          <a:bodyPr>
            <a:normAutofit/>
          </a:bodyPr>
          <a:lstStyle/>
          <a:p>
            <a:r>
              <a:rPr lang="en-US" altLang="en-US" b="1" dirty="0" smtClean="0"/>
              <a:t>Labour Board Defines Bargaining Unit</a:t>
            </a:r>
            <a:endParaRPr lang="en-US" altLang="en-US" b="1" dirty="0"/>
          </a:p>
        </p:txBody>
      </p:sp>
      <p:sp>
        <p:nvSpPr>
          <p:cNvPr id="136195" name="Rectangle 3"/>
          <p:cNvSpPr>
            <a:spLocks noGrp="1" noChangeArrowheads="1"/>
          </p:cNvSpPr>
          <p:nvPr>
            <p:ph idx="1"/>
          </p:nvPr>
        </p:nvSpPr>
        <p:spPr>
          <a:xfrm>
            <a:off x="914400" y="1494745"/>
            <a:ext cx="8229600" cy="3886200"/>
          </a:xfrm>
        </p:spPr>
        <p:txBody>
          <a:bodyPr>
            <a:noAutofit/>
          </a:bodyPr>
          <a:lstStyle/>
          <a:p>
            <a:pPr>
              <a:lnSpc>
                <a:spcPct val="90000"/>
              </a:lnSpc>
            </a:pPr>
            <a:r>
              <a:rPr lang="en-US" altLang="en-US" sz="2400" dirty="0"/>
              <a:t>Supervisors and Bargaining Units</a:t>
            </a:r>
          </a:p>
          <a:p>
            <a:pPr lvl="1">
              <a:lnSpc>
                <a:spcPct val="90000"/>
              </a:lnSpc>
            </a:pPr>
            <a:r>
              <a:rPr lang="en-US" altLang="en-US" sz="2000" dirty="0"/>
              <a:t>Supervisors are excluded from bargaining units</a:t>
            </a:r>
          </a:p>
          <a:p>
            <a:pPr lvl="2">
              <a:lnSpc>
                <a:spcPct val="90000"/>
              </a:lnSpc>
            </a:pPr>
            <a:r>
              <a:rPr lang="en-US" altLang="en-US" sz="1800" dirty="0"/>
              <a:t>Defined as any individual with the authority to hire, transfer, discharge, discipline, and who uses independent judgment with employees</a:t>
            </a:r>
          </a:p>
          <a:p>
            <a:pPr lvl="2">
              <a:lnSpc>
                <a:spcPct val="90000"/>
              </a:lnSpc>
            </a:pPr>
            <a:endParaRPr lang="en-US" altLang="en-US" sz="1800" dirty="0"/>
          </a:p>
          <a:p>
            <a:pPr>
              <a:lnSpc>
                <a:spcPct val="90000"/>
              </a:lnSpc>
            </a:pPr>
            <a:r>
              <a:rPr lang="en-US" altLang="en-US" sz="2400" dirty="0"/>
              <a:t>The Appropriate Bargaining Unit is determined by: </a:t>
            </a:r>
          </a:p>
          <a:p>
            <a:pPr lvl="1">
              <a:lnSpc>
                <a:spcPct val="90000"/>
              </a:lnSpc>
            </a:pPr>
            <a:r>
              <a:rPr lang="en-US" altLang="en-US" sz="2000" dirty="0"/>
              <a:t>“Community of Interest”</a:t>
            </a:r>
          </a:p>
          <a:p>
            <a:pPr lvl="2">
              <a:lnSpc>
                <a:spcPct val="90000"/>
              </a:lnSpc>
              <a:spcBef>
                <a:spcPct val="35000"/>
              </a:spcBef>
            </a:pPr>
            <a:r>
              <a:rPr lang="en-US" altLang="en-US" sz="1800" dirty="0"/>
              <a:t>Wages, hours, and working conditions</a:t>
            </a:r>
          </a:p>
          <a:p>
            <a:pPr lvl="2">
              <a:lnSpc>
                <a:spcPct val="90000"/>
              </a:lnSpc>
              <a:spcBef>
                <a:spcPct val="35000"/>
              </a:spcBef>
            </a:pPr>
            <a:r>
              <a:rPr lang="en-US" altLang="en-US" sz="1800" dirty="0"/>
              <a:t>Traditional industry groupings for bargaining purposes</a:t>
            </a:r>
          </a:p>
          <a:p>
            <a:pPr lvl="2">
              <a:lnSpc>
                <a:spcPct val="90000"/>
              </a:lnSpc>
              <a:spcBef>
                <a:spcPct val="35000"/>
              </a:spcBef>
            </a:pPr>
            <a:r>
              <a:rPr lang="en-US" altLang="en-US" sz="1800" dirty="0"/>
              <a:t>Physical location and amount of interaction and working relationships among employee groups</a:t>
            </a:r>
          </a:p>
          <a:p>
            <a:pPr lvl="2">
              <a:lnSpc>
                <a:spcPct val="90000"/>
              </a:lnSpc>
              <a:spcBef>
                <a:spcPct val="35000"/>
              </a:spcBef>
            </a:pPr>
            <a:r>
              <a:rPr lang="en-US" altLang="en-US" sz="1800" dirty="0"/>
              <a:t>Supervision by similar levels of management</a:t>
            </a:r>
          </a:p>
        </p:txBody>
      </p:sp>
      <p:pic>
        <p:nvPicPr>
          <p:cNvPr id="7" name="Picture 6"/>
          <p:cNvPicPr>
            <a:picLocks noChangeAspect="1"/>
          </p:cNvPicPr>
          <p:nvPr/>
        </p:nvPicPr>
        <p:blipFill>
          <a:blip r:embed="rId3"/>
          <a:stretch>
            <a:fillRect/>
          </a:stretch>
        </p:blipFill>
        <p:spPr>
          <a:xfrm>
            <a:off x="9534677" y="0"/>
            <a:ext cx="2657324" cy="1494745"/>
          </a:xfrm>
          <a:prstGeom prst="rect">
            <a:avLst/>
          </a:prstGeom>
        </p:spPr>
      </p:pic>
    </p:spTree>
    <p:extLst>
      <p:ext uri="{BB962C8B-B14F-4D97-AF65-F5344CB8AC3E}">
        <p14:creationId xmlns:p14="http://schemas.microsoft.com/office/powerpoint/2010/main" val="1575557532"/>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057" y="533400"/>
            <a:ext cx="8229600" cy="1143000"/>
          </a:xfrm>
        </p:spPr>
        <p:txBody>
          <a:bodyPr>
            <a:normAutofit fontScale="90000"/>
          </a:bodyPr>
          <a:lstStyle/>
          <a:p>
            <a:r>
              <a:rPr lang="en-CA" b="1" dirty="0" smtClean="0"/>
              <a:t>Stage 3 – Labour Board Approval/Election</a:t>
            </a:r>
            <a:br>
              <a:rPr lang="en-CA" b="1" dirty="0" smtClean="0"/>
            </a:br>
            <a:r>
              <a:rPr lang="en-CA" b="1" dirty="0" smtClean="0"/>
              <a:t> </a:t>
            </a:r>
            <a:endParaRPr lang="en-CA" b="1" dirty="0"/>
          </a:p>
        </p:txBody>
      </p:sp>
      <p:sp>
        <p:nvSpPr>
          <p:cNvPr id="3" name="Rectangle 2"/>
          <p:cNvSpPr/>
          <p:nvPr/>
        </p:nvSpPr>
        <p:spPr>
          <a:xfrm>
            <a:off x="566057" y="1494745"/>
            <a:ext cx="9111343" cy="4401205"/>
          </a:xfrm>
          <a:prstGeom prst="rect">
            <a:avLst/>
          </a:prstGeom>
        </p:spPr>
        <p:txBody>
          <a:bodyPr wrap="square">
            <a:spAutoFit/>
          </a:bodyPr>
          <a:lstStyle/>
          <a:p>
            <a:r>
              <a:rPr lang="en-CA" sz="2800" dirty="0"/>
              <a:t>The appropriate Labour Board can either certify (legally recognize) the union based on a check and count of the membership cards or; </a:t>
            </a:r>
          </a:p>
          <a:p>
            <a:endParaRPr lang="en-CA" sz="2800" dirty="0"/>
          </a:p>
          <a:p>
            <a:r>
              <a:rPr lang="en-CA" sz="2800" dirty="0"/>
              <a:t>In Newfoundland and Labrador, if more than 65% of employees have signed cards, the Labour Relations Board will certify the union without holding a vote. When at least 40% but less than 65% of employees sign union cards, the Labour Relations Board will hold a certification vote (Representation Election) , generally within 5 working days. </a:t>
            </a:r>
          </a:p>
        </p:txBody>
      </p:sp>
      <p:sp>
        <p:nvSpPr>
          <p:cNvPr id="5" name="Rectangle 4"/>
          <p:cNvSpPr/>
          <p:nvPr/>
        </p:nvSpPr>
        <p:spPr>
          <a:xfrm>
            <a:off x="549728" y="6225205"/>
            <a:ext cx="4572000" cy="523220"/>
          </a:xfrm>
          <a:prstGeom prst="rect">
            <a:avLst/>
          </a:prstGeom>
        </p:spPr>
        <p:txBody>
          <a:bodyPr>
            <a:spAutoFit/>
          </a:bodyPr>
          <a:lstStyle/>
          <a:p>
            <a:pPr fontAlgn="base"/>
            <a:r>
              <a:rPr lang="en-CA" sz="1400" dirty="0">
                <a:hlinkClick r:id="rId2"/>
              </a:rPr>
              <a:t>See: Newfoundland and Labrador Labour Relations Board</a:t>
            </a:r>
            <a:endParaRPr lang="en-CA" sz="1400" dirty="0"/>
          </a:p>
          <a:p>
            <a:pPr fontAlgn="base"/>
            <a:r>
              <a:rPr lang="en-CA" sz="1400" dirty="0">
                <a:hlinkClick r:id="rId3"/>
              </a:rPr>
              <a:t>Information Bulletin on Application for Certification</a:t>
            </a:r>
            <a:endParaRPr lang="en-CA" sz="1400" dirty="0"/>
          </a:p>
        </p:txBody>
      </p:sp>
      <p:sp>
        <p:nvSpPr>
          <p:cNvPr id="6" name="Rectangle 5"/>
          <p:cNvSpPr/>
          <p:nvPr/>
        </p:nvSpPr>
        <p:spPr>
          <a:xfrm>
            <a:off x="7157193" y="6225205"/>
            <a:ext cx="4572000" cy="523220"/>
          </a:xfrm>
          <a:prstGeom prst="rect">
            <a:avLst/>
          </a:prstGeom>
        </p:spPr>
        <p:txBody>
          <a:bodyPr>
            <a:spAutoFit/>
          </a:bodyPr>
          <a:lstStyle/>
          <a:p>
            <a:pPr fontAlgn="base"/>
            <a:r>
              <a:rPr lang="en-CA" sz="1400" dirty="0">
                <a:hlinkClick r:id="rId4"/>
              </a:rPr>
              <a:t>See: Canada Industrial Relations Board</a:t>
            </a:r>
            <a:endParaRPr lang="en-CA" sz="1400" dirty="0"/>
          </a:p>
          <a:p>
            <a:pPr fontAlgn="base"/>
            <a:r>
              <a:rPr lang="en-CA" sz="1400" dirty="0">
                <a:hlinkClick r:id="rId5"/>
              </a:rPr>
              <a:t>Information Circular - Applications for Certifications</a:t>
            </a:r>
            <a:endParaRPr lang="en-CA" sz="1400" dirty="0"/>
          </a:p>
        </p:txBody>
      </p:sp>
      <p:pic>
        <p:nvPicPr>
          <p:cNvPr id="7" name="Picture 6"/>
          <p:cNvPicPr>
            <a:picLocks noChangeAspect="1"/>
          </p:cNvPicPr>
          <p:nvPr/>
        </p:nvPicPr>
        <p:blipFill>
          <a:blip r:embed="rId6"/>
          <a:stretch>
            <a:fillRect/>
          </a:stretch>
        </p:blipFill>
        <p:spPr>
          <a:xfrm>
            <a:off x="9534677" y="0"/>
            <a:ext cx="2657324" cy="1494745"/>
          </a:xfrm>
          <a:prstGeom prst="rect">
            <a:avLst/>
          </a:prstGeom>
        </p:spPr>
      </p:pic>
    </p:spTree>
    <p:extLst>
      <p:ext uri="{BB962C8B-B14F-4D97-AF65-F5344CB8AC3E}">
        <p14:creationId xmlns:p14="http://schemas.microsoft.com/office/powerpoint/2010/main" val="28490290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2514" y="84590"/>
            <a:ext cx="10515600" cy="1325563"/>
          </a:xfrm>
        </p:spPr>
        <p:txBody>
          <a:bodyPr>
            <a:normAutofit/>
          </a:bodyPr>
          <a:lstStyle/>
          <a:p>
            <a:r>
              <a:rPr lang="en-CA" b="1" dirty="0" smtClean="0"/>
              <a:t>Stage 4 – Labour Board Certification </a:t>
            </a:r>
            <a:endParaRPr lang="en-CA" b="1" dirty="0"/>
          </a:p>
        </p:txBody>
      </p:sp>
      <p:sp>
        <p:nvSpPr>
          <p:cNvPr id="3" name="Rectangle 2"/>
          <p:cNvSpPr/>
          <p:nvPr/>
        </p:nvSpPr>
        <p:spPr>
          <a:xfrm>
            <a:off x="729343" y="1281137"/>
            <a:ext cx="8839200" cy="4401205"/>
          </a:xfrm>
          <a:prstGeom prst="rect">
            <a:avLst/>
          </a:prstGeom>
        </p:spPr>
        <p:txBody>
          <a:bodyPr wrap="square">
            <a:spAutoFit/>
          </a:bodyPr>
          <a:lstStyle/>
          <a:p>
            <a:r>
              <a:rPr lang="en-CA" sz="2800" dirty="0"/>
              <a:t>For workplaces in industries covered by Federal labour law and for workplaces in the Northwest Territories, Yukon and Nunavut, if more than 50% of employees have signed cards, the union can be certified. If 35% - 50% of employees have signed union cards, the Labour Board can hold a vote.</a:t>
            </a:r>
          </a:p>
          <a:p>
            <a:endParaRPr lang="en-CA" sz="2800" dirty="0"/>
          </a:p>
          <a:p>
            <a:r>
              <a:rPr lang="en-CA" sz="2800" dirty="0"/>
              <a:t>Once your union has been officially certified by the Labour Board, you can begin to negotiate your first contract (also known as your collective agreement) as members of the union.</a:t>
            </a:r>
            <a:endParaRPr lang="en-CA" dirty="0"/>
          </a:p>
        </p:txBody>
      </p:sp>
      <p:sp>
        <p:nvSpPr>
          <p:cNvPr id="5" name="Rectangle 4"/>
          <p:cNvSpPr/>
          <p:nvPr/>
        </p:nvSpPr>
        <p:spPr>
          <a:xfrm>
            <a:off x="729343" y="5878285"/>
            <a:ext cx="4572000" cy="738664"/>
          </a:xfrm>
          <a:prstGeom prst="rect">
            <a:avLst/>
          </a:prstGeom>
        </p:spPr>
        <p:txBody>
          <a:bodyPr>
            <a:spAutoFit/>
          </a:bodyPr>
          <a:lstStyle/>
          <a:p>
            <a:pPr fontAlgn="base"/>
            <a:r>
              <a:rPr lang="en-CA" sz="1400" dirty="0">
                <a:solidFill>
                  <a:schemeClr val="bg1"/>
                </a:solidFill>
                <a:hlinkClick r:id="rId2"/>
              </a:rPr>
              <a:t>PROVINCIAL JURISDICTION See: </a:t>
            </a:r>
          </a:p>
          <a:p>
            <a:pPr fontAlgn="base"/>
            <a:r>
              <a:rPr lang="en-CA" sz="1400" dirty="0">
                <a:solidFill>
                  <a:schemeClr val="bg1"/>
                </a:solidFill>
                <a:hlinkClick r:id="rId2"/>
              </a:rPr>
              <a:t>Newfoundland and Labrador Labour Relations Board</a:t>
            </a:r>
            <a:endParaRPr lang="en-CA" sz="1400" dirty="0">
              <a:solidFill>
                <a:schemeClr val="bg1"/>
              </a:solidFill>
            </a:endParaRPr>
          </a:p>
          <a:p>
            <a:pPr fontAlgn="base"/>
            <a:r>
              <a:rPr lang="en-CA" sz="1400" dirty="0">
                <a:solidFill>
                  <a:schemeClr val="bg1"/>
                </a:solidFill>
                <a:hlinkClick r:id="rId3"/>
              </a:rPr>
              <a:t>Information Bulletin on Application for Certification</a:t>
            </a:r>
            <a:endParaRPr lang="en-CA" sz="1400" dirty="0">
              <a:solidFill>
                <a:schemeClr val="bg1"/>
              </a:solidFill>
            </a:endParaRPr>
          </a:p>
        </p:txBody>
      </p:sp>
      <p:sp>
        <p:nvSpPr>
          <p:cNvPr id="6" name="Rectangle 5"/>
          <p:cNvSpPr/>
          <p:nvPr/>
        </p:nvSpPr>
        <p:spPr>
          <a:xfrm>
            <a:off x="6291339" y="5878285"/>
            <a:ext cx="4572000" cy="738664"/>
          </a:xfrm>
          <a:prstGeom prst="rect">
            <a:avLst/>
          </a:prstGeom>
        </p:spPr>
        <p:txBody>
          <a:bodyPr>
            <a:spAutoFit/>
          </a:bodyPr>
          <a:lstStyle/>
          <a:p>
            <a:pPr fontAlgn="base"/>
            <a:r>
              <a:rPr lang="en-CA" sz="1400" dirty="0">
                <a:solidFill>
                  <a:schemeClr val="bg1"/>
                </a:solidFill>
                <a:hlinkClick r:id="rId4"/>
              </a:rPr>
              <a:t>FEDERAL JUSRISTICTION See: Canada Industrial Relations Board</a:t>
            </a:r>
            <a:endParaRPr lang="en-CA" sz="1400" dirty="0">
              <a:solidFill>
                <a:schemeClr val="bg1"/>
              </a:solidFill>
            </a:endParaRPr>
          </a:p>
          <a:p>
            <a:pPr fontAlgn="base"/>
            <a:r>
              <a:rPr lang="en-CA" sz="1400" dirty="0">
                <a:solidFill>
                  <a:schemeClr val="bg1"/>
                </a:solidFill>
                <a:hlinkClick r:id="rId5"/>
              </a:rPr>
              <a:t>Information Circular - Applications for Certifications</a:t>
            </a:r>
            <a:endParaRPr lang="en-CA" sz="1400" dirty="0">
              <a:solidFill>
                <a:schemeClr val="bg1"/>
              </a:solidFill>
            </a:endParaRPr>
          </a:p>
        </p:txBody>
      </p:sp>
      <p:pic>
        <p:nvPicPr>
          <p:cNvPr id="7" name="Picture 6"/>
          <p:cNvPicPr>
            <a:picLocks noChangeAspect="1"/>
          </p:cNvPicPr>
          <p:nvPr/>
        </p:nvPicPr>
        <p:blipFill>
          <a:blip r:embed="rId6"/>
          <a:stretch>
            <a:fillRect/>
          </a:stretch>
        </p:blipFill>
        <p:spPr>
          <a:xfrm>
            <a:off x="9534677" y="0"/>
            <a:ext cx="2657324" cy="1494745"/>
          </a:xfrm>
          <a:prstGeom prst="rect">
            <a:avLst/>
          </a:prstGeom>
        </p:spPr>
      </p:pic>
    </p:spTree>
    <p:extLst>
      <p:ext uri="{BB962C8B-B14F-4D97-AF65-F5344CB8AC3E}">
        <p14:creationId xmlns:p14="http://schemas.microsoft.com/office/powerpoint/2010/main" val="18821931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Stage 5 – In-House Election</a:t>
            </a:r>
            <a:endParaRPr lang="en-CA" b="1" dirty="0"/>
          </a:p>
        </p:txBody>
      </p:sp>
      <p:sp>
        <p:nvSpPr>
          <p:cNvPr id="3" name="TextBox 2"/>
          <p:cNvSpPr txBox="1"/>
          <p:nvPr/>
        </p:nvSpPr>
        <p:spPr>
          <a:xfrm>
            <a:off x="838201" y="1796473"/>
            <a:ext cx="8763000" cy="4031873"/>
          </a:xfrm>
          <a:prstGeom prst="rect">
            <a:avLst/>
          </a:prstGeom>
          <a:noFill/>
        </p:spPr>
        <p:txBody>
          <a:bodyPr wrap="square" rtlCol="0">
            <a:spAutoFit/>
          </a:bodyPr>
          <a:lstStyle/>
          <a:p>
            <a:r>
              <a:rPr lang="en-CA" sz="3200" dirty="0"/>
              <a:t>The newly certified union represents the workers in a “Union Local” </a:t>
            </a:r>
          </a:p>
          <a:p>
            <a:endParaRPr lang="en-CA" sz="3200" dirty="0"/>
          </a:p>
          <a:p>
            <a:r>
              <a:rPr lang="en-CA" sz="3200" dirty="0"/>
              <a:t>The Local holds an Election amongst its members</a:t>
            </a:r>
          </a:p>
          <a:p>
            <a:endParaRPr lang="en-CA" sz="3200" dirty="0"/>
          </a:p>
          <a:p>
            <a:r>
              <a:rPr lang="en-CA" sz="3200" dirty="0"/>
              <a:t>The elected executive represents the Local’s interests and conducts Bargaining on the member’s behalf.</a:t>
            </a:r>
          </a:p>
        </p:txBody>
      </p:sp>
      <p:pic>
        <p:nvPicPr>
          <p:cNvPr id="4" name="Picture 3"/>
          <p:cNvPicPr>
            <a:picLocks noChangeAspect="1"/>
          </p:cNvPicPr>
          <p:nvPr/>
        </p:nvPicPr>
        <p:blipFill>
          <a:blip r:embed="rId2"/>
          <a:stretch>
            <a:fillRect/>
          </a:stretch>
        </p:blipFill>
        <p:spPr>
          <a:xfrm>
            <a:off x="9534677" y="0"/>
            <a:ext cx="2657324" cy="1494745"/>
          </a:xfrm>
          <a:prstGeom prst="rect">
            <a:avLst/>
          </a:prstGeom>
        </p:spPr>
      </p:pic>
    </p:spTree>
    <p:extLst>
      <p:ext uri="{BB962C8B-B14F-4D97-AF65-F5344CB8AC3E}">
        <p14:creationId xmlns:p14="http://schemas.microsoft.com/office/powerpoint/2010/main" val="26573096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b="1" dirty="0" smtClean="0"/>
              <a:t>Stage 6 – Bargaining / Labour Action / Agreement</a:t>
            </a:r>
            <a:endParaRPr lang="en-CA" b="1" dirty="0"/>
          </a:p>
        </p:txBody>
      </p:sp>
      <p:sp>
        <p:nvSpPr>
          <p:cNvPr id="3" name="Rectangle 2"/>
          <p:cNvSpPr/>
          <p:nvPr/>
        </p:nvSpPr>
        <p:spPr>
          <a:xfrm>
            <a:off x="740228" y="1859870"/>
            <a:ext cx="10744201" cy="4093428"/>
          </a:xfrm>
          <a:prstGeom prst="rect">
            <a:avLst/>
          </a:prstGeom>
        </p:spPr>
        <p:txBody>
          <a:bodyPr wrap="square">
            <a:spAutoFit/>
          </a:bodyPr>
          <a:lstStyle/>
          <a:p>
            <a:r>
              <a:rPr lang="en-CA" sz="2000" dirty="0"/>
              <a:t>After a union has been certified, employers have to meet with them and engage in what is called “good faith bargaining”</a:t>
            </a:r>
          </a:p>
          <a:p>
            <a:endParaRPr lang="en-CA" sz="2000" dirty="0"/>
          </a:p>
          <a:p>
            <a:r>
              <a:rPr lang="en-CA" sz="2000" dirty="0"/>
              <a:t>This bargaining ideally culminates in a contract – an agreement between the union and the employers. The contract is then voted on by union members.</a:t>
            </a:r>
          </a:p>
          <a:p>
            <a:r>
              <a:rPr lang="en-CA" sz="2000" dirty="0"/>
              <a:t> If no contract is bargained, then the union can go on strike to put pressure on the employer.</a:t>
            </a:r>
          </a:p>
          <a:p>
            <a:endParaRPr lang="en-CA" sz="2000" dirty="0"/>
          </a:p>
          <a:p>
            <a:r>
              <a:rPr lang="en-CA" sz="2000" dirty="0"/>
              <a:t>During the strike an employer can hire replacements – which unions called “scabs” to work instead of the striking workers. </a:t>
            </a:r>
          </a:p>
          <a:p>
            <a:endParaRPr lang="en-CA" sz="2000" dirty="0"/>
          </a:p>
          <a:p>
            <a:r>
              <a:rPr lang="en-CA" sz="2000" dirty="0"/>
              <a:t>Employers are not allowed to fire workers while on strike, but they also are not prevented from replacing them with permanent replacements. One of the conditions of settlement of successful strikes is nearly always getting rid of the replacement </a:t>
            </a:r>
            <a:r>
              <a:rPr lang="en-CA" sz="2000" dirty="0">
                <a:solidFill>
                  <a:schemeClr val="bg1"/>
                </a:solidFill>
              </a:rPr>
              <a:t>workers.</a:t>
            </a:r>
          </a:p>
        </p:txBody>
      </p:sp>
      <p:pic>
        <p:nvPicPr>
          <p:cNvPr id="4" name="Picture 3"/>
          <p:cNvPicPr>
            <a:picLocks noChangeAspect="1"/>
          </p:cNvPicPr>
          <p:nvPr/>
        </p:nvPicPr>
        <p:blipFill>
          <a:blip r:embed="rId2"/>
          <a:stretch>
            <a:fillRect/>
          </a:stretch>
        </p:blipFill>
        <p:spPr>
          <a:xfrm>
            <a:off x="9534677" y="0"/>
            <a:ext cx="2657324" cy="1494745"/>
          </a:xfrm>
          <a:prstGeom prst="rect">
            <a:avLst/>
          </a:prstGeom>
        </p:spPr>
      </p:pic>
    </p:spTree>
    <p:extLst>
      <p:ext uri="{BB962C8B-B14F-4D97-AF65-F5344CB8AC3E}">
        <p14:creationId xmlns:p14="http://schemas.microsoft.com/office/powerpoint/2010/main" val="26413072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descr="Titlebar02"/>
          <p:cNvSpPr>
            <a:spLocks noGrp="1" noChangeArrowheads="1"/>
          </p:cNvSpPr>
          <p:nvPr>
            <p:ph type="title"/>
          </p:nvPr>
        </p:nvSpPr>
        <p:spPr>
          <a:xfrm>
            <a:off x="838200" y="660853"/>
            <a:ext cx="8401050" cy="477838"/>
          </a:xfrm>
          <a:ln/>
        </p:spPr>
        <p:txBody>
          <a:bodyPr>
            <a:noAutofit/>
          </a:bodyPr>
          <a:lstStyle/>
          <a:p>
            <a:pPr algn="l"/>
            <a:r>
              <a:rPr lang="en-US" altLang="en-US" sz="3200" b="1" dirty="0"/>
              <a:t>Legal Do’s and Don’ts for Managers During Unionization</a:t>
            </a:r>
          </a:p>
        </p:txBody>
      </p:sp>
      <p:sp>
        <p:nvSpPr>
          <p:cNvPr id="131075" name="Rectangle 3"/>
          <p:cNvSpPr>
            <a:spLocks noGrp="1" noChangeArrowheads="1"/>
          </p:cNvSpPr>
          <p:nvPr>
            <p:ph sz="half" idx="1"/>
          </p:nvPr>
        </p:nvSpPr>
        <p:spPr>
          <a:ln w="57150" cmpd="thickThin">
            <a:solidFill>
              <a:srgbClr val="008000"/>
            </a:solidFill>
            <a:miter lim="800000"/>
            <a:headEnd/>
            <a:tailEnd/>
          </a:ln>
        </p:spPr>
        <p:txBody>
          <a:bodyPr>
            <a:normAutofit/>
          </a:bodyPr>
          <a:lstStyle/>
          <a:p>
            <a:pPr algn="ctr">
              <a:lnSpc>
                <a:spcPct val="90000"/>
              </a:lnSpc>
              <a:buFontTx/>
              <a:buNone/>
            </a:pPr>
            <a:r>
              <a:rPr lang="en-US" altLang="en-US" sz="2400" b="1" dirty="0"/>
              <a:t>Employer Do’s</a:t>
            </a:r>
          </a:p>
          <a:p>
            <a:pPr>
              <a:lnSpc>
                <a:spcPct val="90000"/>
              </a:lnSpc>
            </a:pPr>
            <a:r>
              <a:rPr lang="en-US" altLang="en-US" sz="2000" dirty="0"/>
              <a:t>Discharge, suspend, transfer, layoff or otherwise discipline an employee for proper cause</a:t>
            </a:r>
          </a:p>
          <a:p>
            <a:pPr>
              <a:lnSpc>
                <a:spcPct val="90000"/>
              </a:lnSpc>
            </a:pPr>
            <a:r>
              <a:rPr lang="en-US" altLang="en-US" sz="2000" dirty="0"/>
              <a:t>Make a change in the operation that is reasonably necessary for the proper conduct of business</a:t>
            </a:r>
          </a:p>
          <a:p>
            <a:pPr>
              <a:lnSpc>
                <a:spcPct val="90000"/>
              </a:lnSpc>
            </a:pPr>
            <a:r>
              <a:rPr lang="en-US" altLang="en-US" sz="2000" dirty="0"/>
              <a:t>Express management views on any matter providing it does not use intimidation or coercion</a:t>
            </a:r>
          </a:p>
          <a:p>
            <a:pPr>
              <a:lnSpc>
                <a:spcPct val="90000"/>
              </a:lnSpc>
            </a:pPr>
            <a:endParaRPr lang="en-US" altLang="en-US" sz="2400" dirty="0"/>
          </a:p>
          <a:p>
            <a:pPr algn="ctr">
              <a:lnSpc>
                <a:spcPct val="90000"/>
              </a:lnSpc>
              <a:buFontTx/>
              <a:buNone/>
            </a:pPr>
            <a:endParaRPr lang="en-US" altLang="en-US" sz="2400" dirty="0"/>
          </a:p>
        </p:txBody>
      </p:sp>
      <p:sp>
        <p:nvSpPr>
          <p:cNvPr id="131076" name="Rectangle 4"/>
          <p:cNvSpPr>
            <a:spLocks noGrp="1" noChangeArrowheads="1"/>
          </p:cNvSpPr>
          <p:nvPr>
            <p:ph sz="half" idx="2"/>
          </p:nvPr>
        </p:nvSpPr>
        <p:spPr>
          <a:ln w="57150" cmpd="thinThick">
            <a:solidFill>
              <a:srgbClr val="FF0000"/>
            </a:solidFill>
            <a:miter lim="800000"/>
            <a:headEnd/>
            <a:tailEnd/>
          </a:ln>
        </p:spPr>
        <p:txBody>
          <a:bodyPr>
            <a:normAutofit/>
          </a:bodyPr>
          <a:lstStyle/>
          <a:p>
            <a:pPr algn="ctr">
              <a:lnSpc>
                <a:spcPct val="90000"/>
              </a:lnSpc>
              <a:buFontTx/>
              <a:buNone/>
            </a:pPr>
            <a:r>
              <a:rPr lang="en-US" altLang="en-US" sz="2400" b="1" dirty="0"/>
              <a:t>Employer Don’ts </a:t>
            </a:r>
          </a:p>
          <a:p>
            <a:pPr>
              <a:lnSpc>
                <a:spcPct val="90000"/>
              </a:lnSpc>
            </a:pPr>
            <a:r>
              <a:rPr lang="en-US" altLang="en-US" sz="2000" dirty="0"/>
              <a:t>Engage in threats, coercion or intimidation</a:t>
            </a:r>
          </a:p>
          <a:p>
            <a:pPr>
              <a:lnSpc>
                <a:spcPct val="90000"/>
              </a:lnSpc>
            </a:pPr>
            <a:r>
              <a:rPr lang="en-US" altLang="en-US" sz="2000" dirty="0"/>
              <a:t>Interrogate employee about their voting intentions</a:t>
            </a:r>
          </a:p>
          <a:p>
            <a:pPr>
              <a:lnSpc>
                <a:spcPct val="90000"/>
              </a:lnSpc>
            </a:pPr>
            <a:r>
              <a:rPr lang="en-US" altLang="en-US" sz="2000" dirty="0"/>
              <a:t>Hire spies or infiltrators to acquire information or influence union activities</a:t>
            </a:r>
          </a:p>
          <a:p>
            <a:pPr>
              <a:lnSpc>
                <a:spcPct val="90000"/>
              </a:lnSpc>
            </a:pPr>
            <a:r>
              <a:rPr lang="en-US" altLang="en-US" sz="2000" dirty="0"/>
              <a:t>Promise or alter the terms of employment in response to a union drive</a:t>
            </a:r>
          </a:p>
          <a:p>
            <a:pPr>
              <a:lnSpc>
                <a:spcPct val="90000"/>
              </a:lnSpc>
            </a:pPr>
            <a:r>
              <a:rPr lang="en-US" altLang="en-US" sz="2000" dirty="0"/>
              <a:t>Shut down any establishment to avoid or eliminate a union</a:t>
            </a:r>
          </a:p>
          <a:p>
            <a:pPr>
              <a:lnSpc>
                <a:spcPct val="90000"/>
              </a:lnSpc>
            </a:pPr>
            <a:r>
              <a:rPr lang="en-US" altLang="en-US" sz="2000" dirty="0"/>
              <a:t>And many other activities…</a:t>
            </a:r>
            <a:endParaRPr lang="en-US" altLang="en-US" sz="2400" dirty="0"/>
          </a:p>
        </p:txBody>
      </p:sp>
      <p:pic>
        <p:nvPicPr>
          <p:cNvPr id="5" name="Picture 4"/>
          <p:cNvPicPr>
            <a:picLocks noChangeAspect="1"/>
          </p:cNvPicPr>
          <p:nvPr/>
        </p:nvPicPr>
        <p:blipFill>
          <a:blip r:embed="rId3"/>
          <a:stretch>
            <a:fillRect/>
          </a:stretch>
        </p:blipFill>
        <p:spPr>
          <a:xfrm>
            <a:off x="9534677" y="0"/>
            <a:ext cx="2657324" cy="1494745"/>
          </a:xfrm>
          <a:prstGeom prst="rect">
            <a:avLst/>
          </a:prstGeom>
        </p:spPr>
      </p:pic>
    </p:spTree>
    <p:extLst>
      <p:ext uri="{BB962C8B-B14F-4D97-AF65-F5344CB8AC3E}">
        <p14:creationId xmlns:p14="http://schemas.microsoft.com/office/powerpoint/2010/main" val="7234772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5502" y="371396"/>
            <a:ext cx="10515600" cy="1325563"/>
          </a:xfrm>
        </p:spPr>
        <p:txBody>
          <a:bodyPr/>
          <a:lstStyle/>
          <a:p>
            <a:r>
              <a:rPr lang="en-CA" b="1" dirty="0" smtClean="0"/>
              <a:t>Overview of Unit 2</a:t>
            </a:r>
            <a:br>
              <a:rPr lang="en-CA" b="1" dirty="0" smtClean="0"/>
            </a:br>
            <a:endParaRPr lang="en-CA" b="1" dirty="0"/>
          </a:p>
        </p:txBody>
      </p:sp>
      <p:sp>
        <p:nvSpPr>
          <p:cNvPr id="3" name="Content Placeholder 2"/>
          <p:cNvSpPr>
            <a:spLocks noGrp="1"/>
          </p:cNvSpPr>
          <p:nvPr>
            <p:ph idx="1"/>
          </p:nvPr>
        </p:nvSpPr>
        <p:spPr>
          <a:xfrm>
            <a:off x="838200" y="1900270"/>
            <a:ext cx="10515600" cy="4351338"/>
          </a:xfrm>
        </p:spPr>
        <p:txBody>
          <a:bodyPr/>
          <a:lstStyle/>
          <a:p>
            <a:r>
              <a:rPr lang="en-CA" dirty="0"/>
              <a:t>This unit looks extensively at the legal requirements that govern the bargaining process for collective bargaining in Canada. These requirements, although not identical across the different jurisdictions, form the framework of collective agreement administration. The legal effect of a collective agreement helps to establish a special relationship between the trade union and the employee.  This "special relationship circumvents "individual" rights and replaces them with "collective" rights.</a:t>
            </a:r>
          </a:p>
        </p:txBody>
      </p:sp>
      <p:pic>
        <p:nvPicPr>
          <p:cNvPr id="5" name="Picture 4"/>
          <p:cNvPicPr>
            <a:picLocks noChangeAspect="1"/>
          </p:cNvPicPr>
          <p:nvPr/>
        </p:nvPicPr>
        <p:blipFill>
          <a:blip r:embed="rId2"/>
          <a:stretch>
            <a:fillRect/>
          </a:stretch>
        </p:blipFill>
        <p:spPr>
          <a:xfrm>
            <a:off x="9533914" y="0"/>
            <a:ext cx="2658086" cy="1493649"/>
          </a:xfrm>
          <a:prstGeom prst="rect">
            <a:avLst/>
          </a:prstGeom>
        </p:spPr>
      </p:pic>
    </p:spTree>
    <p:extLst>
      <p:ext uri="{BB962C8B-B14F-4D97-AF65-F5344CB8AC3E}">
        <p14:creationId xmlns:p14="http://schemas.microsoft.com/office/powerpoint/2010/main" val="34157121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257" y="0"/>
            <a:ext cx="10515600" cy="1325563"/>
          </a:xfrm>
        </p:spPr>
        <p:txBody>
          <a:bodyPr/>
          <a:lstStyle/>
          <a:p>
            <a:r>
              <a:rPr lang="en-CA" b="1" dirty="0"/>
              <a:t>Developing a Collective Agreement</a:t>
            </a:r>
            <a:endParaRPr lang="en-CA" dirty="0"/>
          </a:p>
        </p:txBody>
      </p:sp>
      <p:sp>
        <p:nvSpPr>
          <p:cNvPr id="3" name="Content Placeholder 2"/>
          <p:cNvSpPr>
            <a:spLocks noGrp="1"/>
          </p:cNvSpPr>
          <p:nvPr>
            <p:ph idx="1"/>
          </p:nvPr>
        </p:nvSpPr>
        <p:spPr>
          <a:xfrm>
            <a:off x="358624" y="1118495"/>
            <a:ext cx="8425544" cy="4351338"/>
          </a:xfrm>
        </p:spPr>
        <p:txBody>
          <a:bodyPr>
            <a:normAutofit/>
          </a:bodyPr>
          <a:lstStyle/>
          <a:p>
            <a:r>
              <a:rPr lang="en-CA" dirty="0"/>
              <a:t>Collective Bargaining is a multistage process through which union leaders and management personnel negotiate common terms and conditions of employment</a:t>
            </a:r>
          </a:p>
          <a:p>
            <a:r>
              <a:rPr lang="en-CA" dirty="0" smtClean="0"/>
              <a:t>Through </a:t>
            </a:r>
            <a:r>
              <a:rPr lang="en-CA" dirty="0"/>
              <a:t>the collective bargaining process, union and management try to reach an agreement on such issues as pay, pensions, workload and holidays</a:t>
            </a:r>
            <a:r>
              <a:rPr lang="en-CA" dirty="0" smtClean="0"/>
              <a:t>.</a:t>
            </a:r>
          </a:p>
          <a:p>
            <a:r>
              <a:rPr lang="en-CA" dirty="0" smtClean="0"/>
              <a:t>Once </a:t>
            </a:r>
            <a:r>
              <a:rPr lang="en-CA" dirty="0"/>
              <a:t>an agreement is reached, a contract called a collective agreement, is signed by both sides that state the terms of the agreement and how long it is in effect.</a:t>
            </a:r>
          </a:p>
        </p:txBody>
      </p:sp>
      <p:pic>
        <p:nvPicPr>
          <p:cNvPr id="5" name="Picture 4"/>
          <p:cNvPicPr>
            <a:picLocks noChangeAspect="1"/>
          </p:cNvPicPr>
          <p:nvPr/>
        </p:nvPicPr>
        <p:blipFill>
          <a:blip r:embed="rId2"/>
          <a:stretch>
            <a:fillRect/>
          </a:stretch>
        </p:blipFill>
        <p:spPr>
          <a:xfrm>
            <a:off x="9534677" y="0"/>
            <a:ext cx="2657324" cy="1494745"/>
          </a:xfrm>
          <a:prstGeom prst="rect">
            <a:avLst/>
          </a:prstGeom>
        </p:spPr>
      </p:pic>
    </p:spTree>
    <p:extLst>
      <p:ext uri="{BB962C8B-B14F-4D97-AF65-F5344CB8AC3E}">
        <p14:creationId xmlns:p14="http://schemas.microsoft.com/office/powerpoint/2010/main" val="19316972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45" name="Rectangle 9"/>
          <p:cNvSpPr>
            <a:spLocks noGrp="1" noChangeArrowheads="1"/>
          </p:cNvSpPr>
          <p:nvPr>
            <p:ph type="title"/>
          </p:nvPr>
        </p:nvSpPr>
        <p:spPr>
          <a:ln/>
        </p:spPr>
        <p:txBody>
          <a:bodyPr/>
          <a:lstStyle/>
          <a:p>
            <a:r>
              <a:rPr lang="en-US" altLang="en-US"/>
              <a:t>Collective Bargaining</a:t>
            </a:r>
            <a:endParaRPr lang="en-CA" altLang="en-US"/>
          </a:p>
        </p:txBody>
      </p:sp>
      <p:sp>
        <p:nvSpPr>
          <p:cNvPr id="193546" name="Rectangle 10"/>
          <p:cNvSpPr>
            <a:spLocks noGrp="1" noChangeArrowheads="1"/>
          </p:cNvSpPr>
          <p:nvPr>
            <p:ph idx="1"/>
          </p:nvPr>
        </p:nvSpPr>
        <p:spPr>
          <a:xfrm>
            <a:off x="2586039" y="1600200"/>
            <a:ext cx="7769225" cy="1447800"/>
          </a:xfrm>
          <a:ln/>
        </p:spPr>
        <p:txBody>
          <a:bodyPr/>
          <a:lstStyle/>
          <a:p>
            <a:pPr>
              <a:lnSpc>
                <a:spcPct val="90000"/>
              </a:lnSpc>
              <a:buFontTx/>
              <a:buNone/>
            </a:pPr>
            <a:r>
              <a:rPr lang="en-CA" altLang="en-US" sz="2000"/>
              <a:t>The </a:t>
            </a:r>
            <a:r>
              <a:rPr lang="en-CA" altLang="en-US" sz="2000">
                <a:solidFill>
                  <a:srgbClr val="EC945E"/>
                </a:solidFill>
              </a:rPr>
              <a:t>bargaining cycle</a:t>
            </a:r>
            <a:r>
              <a:rPr lang="en-CA" altLang="en-US" sz="2000"/>
              <a:t> begins when representatives from the union and management get together to negotiate a contract</a:t>
            </a:r>
          </a:p>
          <a:p>
            <a:pPr>
              <a:lnSpc>
                <a:spcPct val="90000"/>
              </a:lnSpc>
              <a:buFontTx/>
              <a:buNone/>
            </a:pPr>
            <a:r>
              <a:rPr lang="en-US" altLang="en-US" sz="2000"/>
              <a:t>A </a:t>
            </a:r>
            <a:r>
              <a:rPr lang="en-US" altLang="en-US" sz="2000">
                <a:latin typeface="TradeGothic-BoldCondTwenty"/>
              </a:rPr>
              <a:t>“</a:t>
            </a:r>
            <a:r>
              <a:rPr lang="en-US" altLang="en-US" sz="2000">
                <a:solidFill>
                  <a:srgbClr val="EC945E"/>
                </a:solidFill>
              </a:rPr>
              <a:t>bargaining zone</a:t>
            </a:r>
            <a:r>
              <a:rPr lang="en-US" altLang="en-US" sz="2000">
                <a:latin typeface="TradeGothic-BoldCondTwenty"/>
              </a:rPr>
              <a:t>”</a:t>
            </a:r>
            <a:r>
              <a:rPr lang="en-US" altLang="en-US" sz="2000"/>
              <a:t> is reached, which is a reasonable range of options acceptable to the parties</a:t>
            </a:r>
            <a:endParaRPr lang="en-CA" altLang="en-US" sz="2000"/>
          </a:p>
        </p:txBody>
      </p:sp>
      <p:sp>
        <p:nvSpPr>
          <p:cNvPr id="9" name="Slide Number Placeholder 8"/>
          <p:cNvSpPr>
            <a:spLocks noGrp="1"/>
          </p:cNvSpPr>
          <p:nvPr>
            <p:ph type="sldNum" sz="quarter" idx="4294967295"/>
          </p:nvPr>
        </p:nvSpPr>
        <p:spPr>
          <a:xfrm>
            <a:off x="1524000" y="6356351"/>
            <a:ext cx="2133600" cy="365125"/>
          </a:xfrm>
          <a:prstGeom prst="rect">
            <a:avLst/>
          </a:prstGeom>
        </p:spPr>
        <p:txBody>
          <a:bodyPr/>
          <a:lstStyle/>
          <a:p>
            <a:r>
              <a:rPr lang="en-US" altLang="en-US"/>
              <a:t>9-</a:t>
            </a:r>
            <a:fld id="{8FFA9066-ED09-4081-BF4D-4894CDF1E622}" type="slidenum">
              <a:rPr lang="en-US" altLang="en-US"/>
              <a:pPr/>
              <a:t>31</a:t>
            </a:fld>
            <a:endParaRPr lang="en-US" altLang="en-US"/>
          </a:p>
        </p:txBody>
      </p:sp>
      <p:sp>
        <p:nvSpPr>
          <p:cNvPr id="193539" name="Rectangle 3"/>
          <p:cNvSpPr>
            <a:spLocks noChangeArrowheads="1"/>
          </p:cNvSpPr>
          <p:nvPr/>
        </p:nvSpPr>
        <p:spPr bwMode="auto">
          <a:xfrm>
            <a:off x="2209800" y="6248400"/>
            <a:ext cx="1905000"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CA"/>
          </a:p>
        </p:txBody>
      </p:sp>
      <p:sp>
        <p:nvSpPr>
          <p:cNvPr id="193541" name="Rectangle 5"/>
          <p:cNvSpPr>
            <a:spLocks noChangeArrowheads="1"/>
          </p:cNvSpPr>
          <p:nvPr/>
        </p:nvSpPr>
        <p:spPr bwMode="auto">
          <a:xfrm>
            <a:off x="2209800" y="6248400"/>
            <a:ext cx="1905000"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CA"/>
          </a:p>
        </p:txBody>
      </p:sp>
      <p:sp>
        <p:nvSpPr>
          <p:cNvPr id="193548" name="Rectangle 12"/>
          <p:cNvSpPr>
            <a:spLocks noChangeArrowheads="1"/>
          </p:cNvSpPr>
          <p:nvPr/>
        </p:nvSpPr>
        <p:spPr bwMode="auto">
          <a:xfrm>
            <a:off x="4038600" y="3124201"/>
            <a:ext cx="4724400" cy="9763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Blip>
                <a:blip r:embed="rId3"/>
              </a:buBlip>
              <a:defRPr sz="2800" b="1">
                <a:solidFill>
                  <a:srgbClr val="3570AB"/>
                </a:solidFill>
                <a:latin typeface="Arial" pitchFamily="34" charset="0"/>
              </a:defRPr>
            </a:lvl1pPr>
            <a:lvl2pPr marL="742950" indent="-285750">
              <a:lnSpc>
                <a:spcPct val="110000"/>
              </a:lnSpc>
              <a:spcBef>
                <a:spcPct val="20000"/>
              </a:spcBef>
              <a:buClr>
                <a:schemeClr val="bg2"/>
              </a:buClr>
              <a:buFont typeface="Webdings" pitchFamily="18" charset="2"/>
              <a:buChar char="&lt;"/>
              <a:defRPr sz="2400" b="1">
                <a:solidFill>
                  <a:srgbClr val="3570AB"/>
                </a:solidFill>
                <a:latin typeface="Arial" pitchFamily="34" charset="0"/>
              </a:defRPr>
            </a:lvl2pPr>
            <a:lvl3pPr marL="1143000" indent="-228600">
              <a:spcBef>
                <a:spcPct val="20000"/>
              </a:spcBef>
              <a:buClr>
                <a:srgbClr val="2AA2D2"/>
              </a:buClr>
              <a:buFont typeface="Wingdings" pitchFamily="2" charset="2"/>
              <a:buChar char="t"/>
              <a:defRPr sz="2400">
                <a:solidFill>
                  <a:schemeClr val="tx1"/>
                </a:solidFill>
                <a:latin typeface="Times New Roman" pitchFamily="18" charset="0"/>
              </a:defRPr>
            </a:lvl3pPr>
            <a:lvl4pPr marL="1600200" indent="-228600">
              <a:spcBef>
                <a:spcPct val="20000"/>
              </a:spcBef>
              <a:buClr>
                <a:schemeClr val="tx2"/>
              </a:buClr>
              <a:buFont typeface="Wingdings" pitchFamily="2" charset="2"/>
              <a:buChar char="s"/>
              <a:defRPr sz="2000">
                <a:solidFill>
                  <a:srgbClr val="3570AB"/>
                </a:solidFill>
                <a:latin typeface="Times New Roman" pitchFamily="18" charset="0"/>
              </a:defRPr>
            </a:lvl4pPr>
            <a:lvl5pPr marL="2057400" indent="-228600">
              <a:spcBef>
                <a:spcPct val="20000"/>
              </a:spcBef>
              <a:buClr>
                <a:srgbClr val="3B97A9"/>
              </a:buClr>
              <a:buFont typeface="Wingdings" pitchFamily="2" charset="2"/>
              <a:buChar char="s"/>
              <a:defRPr sz="2000">
                <a:solidFill>
                  <a:schemeClr val="tx1"/>
                </a:solidFill>
                <a:latin typeface="Times New Roman" pitchFamily="18" charset="0"/>
              </a:defRPr>
            </a:lvl5pPr>
            <a:lvl6pPr marL="2514600" indent="-228600" fontAlgn="base">
              <a:spcBef>
                <a:spcPct val="20000"/>
              </a:spcBef>
              <a:spcAft>
                <a:spcPct val="0"/>
              </a:spcAft>
              <a:buClr>
                <a:srgbClr val="3B97A9"/>
              </a:buClr>
              <a:buFont typeface="Wingdings" pitchFamily="2" charset="2"/>
              <a:buChar char="s"/>
              <a:defRPr sz="2000">
                <a:solidFill>
                  <a:schemeClr val="tx1"/>
                </a:solidFill>
                <a:latin typeface="Times New Roman" pitchFamily="18" charset="0"/>
              </a:defRPr>
            </a:lvl6pPr>
            <a:lvl7pPr marL="2971800" indent="-228600" fontAlgn="base">
              <a:spcBef>
                <a:spcPct val="20000"/>
              </a:spcBef>
              <a:spcAft>
                <a:spcPct val="0"/>
              </a:spcAft>
              <a:buClr>
                <a:srgbClr val="3B97A9"/>
              </a:buClr>
              <a:buFont typeface="Wingdings" pitchFamily="2" charset="2"/>
              <a:buChar char="s"/>
              <a:defRPr sz="2000">
                <a:solidFill>
                  <a:schemeClr val="tx1"/>
                </a:solidFill>
                <a:latin typeface="Times New Roman" pitchFamily="18" charset="0"/>
              </a:defRPr>
            </a:lvl7pPr>
            <a:lvl8pPr marL="3429000" indent="-228600" fontAlgn="base">
              <a:spcBef>
                <a:spcPct val="20000"/>
              </a:spcBef>
              <a:spcAft>
                <a:spcPct val="0"/>
              </a:spcAft>
              <a:buClr>
                <a:srgbClr val="3B97A9"/>
              </a:buClr>
              <a:buFont typeface="Wingdings" pitchFamily="2" charset="2"/>
              <a:buChar char="s"/>
              <a:defRPr sz="2000">
                <a:solidFill>
                  <a:schemeClr val="tx1"/>
                </a:solidFill>
                <a:latin typeface="Times New Roman" pitchFamily="18" charset="0"/>
              </a:defRPr>
            </a:lvl8pPr>
            <a:lvl9pPr marL="3886200" indent="-228600" fontAlgn="base">
              <a:spcBef>
                <a:spcPct val="20000"/>
              </a:spcBef>
              <a:spcAft>
                <a:spcPct val="0"/>
              </a:spcAft>
              <a:buClr>
                <a:srgbClr val="3B97A9"/>
              </a:buClr>
              <a:buFont typeface="Wingdings" pitchFamily="2" charset="2"/>
              <a:buChar char="s"/>
              <a:defRPr sz="2000">
                <a:solidFill>
                  <a:schemeClr val="tx1"/>
                </a:solidFill>
                <a:latin typeface="Times New Roman" pitchFamily="18" charset="0"/>
              </a:defRPr>
            </a:lvl9pPr>
          </a:lstStyle>
          <a:p>
            <a:pPr algn="ctr">
              <a:lnSpc>
                <a:spcPct val="80000"/>
              </a:lnSpc>
              <a:buFontTx/>
              <a:buNone/>
            </a:pPr>
            <a:r>
              <a:rPr lang="en-CA" altLang="en-US" sz="2000"/>
              <a:t>a </a:t>
            </a:r>
            <a:r>
              <a:rPr lang="en-CA" altLang="en-US" sz="2000">
                <a:solidFill>
                  <a:srgbClr val="EC945E"/>
                </a:solidFill>
              </a:rPr>
              <a:t>ratification vote</a:t>
            </a:r>
          </a:p>
          <a:p>
            <a:pPr algn="ctr">
              <a:lnSpc>
                <a:spcPct val="80000"/>
              </a:lnSpc>
              <a:buFontTx/>
              <a:buNone/>
            </a:pPr>
            <a:r>
              <a:rPr lang="en-CA" altLang="en-US" sz="2000"/>
              <a:t>is taken to accept or reject </a:t>
            </a:r>
            <a:br>
              <a:rPr lang="en-CA" altLang="en-US" sz="2000"/>
            </a:br>
            <a:r>
              <a:rPr lang="en-CA" altLang="en-US" sz="2000"/>
              <a:t>a </a:t>
            </a:r>
            <a:r>
              <a:rPr lang="en-US" altLang="en-US" sz="2000"/>
              <a:t>tentative</a:t>
            </a:r>
            <a:r>
              <a:rPr lang="en-CA" altLang="en-US" sz="2000"/>
              <a:t> agreement</a:t>
            </a:r>
          </a:p>
        </p:txBody>
      </p:sp>
      <p:sp>
        <p:nvSpPr>
          <p:cNvPr id="193549" name="Rectangle 13"/>
          <p:cNvSpPr>
            <a:spLocks noChangeArrowheads="1"/>
          </p:cNvSpPr>
          <p:nvPr/>
        </p:nvSpPr>
        <p:spPr bwMode="auto">
          <a:xfrm>
            <a:off x="2438400" y="4191000"/>
            <a:ext cx="3276600" cy="1447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Blip>
                <a:blip r:embed="rId3"/>
              </a:buBlip>
              <a:defRPr sz="2800" b="1">
                <a:solidFill>
                  <a:srgbClr val="3570AB"/>
                </a:solidFill>
                <a:latin typeface="Arial" pitchFamily="34" charset="0"/>
              </a:defRPr>
            </a:lvl1pPr>
            <a:lvl2pPr marL="742950" indent="-285750">
              <a:lnSpc>
                <a:spcPct val="110000"/>
              </a:lnSpc>
              <a:spcBef>
                <a:spcPct val="20000"/>
              </a:spcBef>
              <a:buClr>
                <a:schemeClr val="bg2"/>
              </a:buClr>
              <a:buFont typeface="Webdings" pitchFamily="18" charset="2"/>
              <a:buChar char="&lt;"/>
              <a:defRPr sz="2400" b="1">
                <a:solidFill>
                  <a:srgbClr val="3570AB"/>
                </a:solidFill>
                <a:latin typeface="Arial" pitchFamily="34" charset="0"/>
              </a:defRPr>
            </a:lvl2pPr>
            <a:lvl3pPr marL="1143000" indent="-228600">
              <a:spcBef>
                <a:spcPct val="20000"/>
              </a:spcBef>
              <a:buClr>
                <a:srgbClr val="2AA2D2"/>
              </a:buClr>
              <a:buFont typeface="Wingdings" pitchFamily="2" charset="2"/>
              <a:buChar char="t"/>
              <a:defRPr sz="2400">
                <a:solidFill>
                  <a:schemeClr val="tx1"/>
                </a:solidFill>
                <a:latin typeface="Times New Roman" pitchFamily="18" charset="0"/>
              </a:defRPr>
            </a:lvl3pPr>
            <a:lvl4pPr marL="1600200" indent="-228600">
              <a:spcBef>
                <a:spcPct val="20000"/>
              </a:spcBef>
              <a:buClr>
                <a:schemeClr val="tx2"/>
              </a:buClr>
              <a:buFont typeface="Wingdings" pitchFamily="2" charset="2"/>
              <a:buChar char="s"/>
              <a:defRPr sz="2000">
                <a:solidFill>
                  <a:srgbClr val="3570AB"/>
                </a:solidFill>
                <a:latin typeface="Times New Roman" pitchFamily="18" charset="0"/>
              </a:defRPr>
            </a:lvl4pPr>
            <a:lvl5pPr marL="2057400" indent="-228600">
              <a:spcBef>
                <a:spcPct val="20000"/>
              </a:spcBef>
              <a:buClr>
                <a:srgbClr val="3B97A9"/>
              </a:buClr>
              <a:buFont typeface="Wingdings" pitchFamily="2" charset="2"/>
              <a:buChar char="s"/>
              <a:defRPr sz="2000">
                <a:solidFill>
                  <a:schemeClr val="tx1"/>
                </a:solidFill>
                <a:latin typeface="Times New Roman" pitchFamily="18" charset="0"/>
              </a:defRPr>
            </a:lvl5pPr>
            <a:lvl6pPr marL="2514600" indent="-228600" fontAlgn="base">
              <a:spcBef>
                <a:spcPct val="20000"/>
              </a:spcBef>
              <a:spcAft>
                <a:spcPct val="0"/>
              </a:spcAft>
              <a:buClr>
                <a:srgbClr val="3B97A9"/>
              </a:buClr>
              <a:buFont typeface="Wingdings" pitchFamily="2" charset="2"/>
              <a:buChar char="s"/>
              <a:defRPr sz="2000">
                <a:solidFill>
                  <a:schemeClr val="tx1"/>
                </a:solidFill>
                <a:latin typeface="Times New Roman" pitchFamily="18" charset="0"/>
              </a:defRPr>
            </a:lvl6pPr>
            <a:lvl7pPr marL="2971800" indent="-228600" fontAlgn="base">
              <a:spcBef>
                <a:spcPct val="20000"/>
              </a:spcBef>
              <a:spcAft>
                <a:spcPct val="0"/>
              </a:spcAft>
              <a:buClr>
                <a:srgbClr val="3B97A9"/>
              </a:buClr>
              <a:buFont typeface="Wingdings" pitchFamily="2" charset="2"/>
              <a:buChar char="s"/>
              <a:defRPr sz="2000">
                <a:solidFill>
                  <a:schemeClr val="tx1"/>
                </a:solidFill>
                <a:latin typeface="Times New Roman" pitchFamily="18" charset="0"/>
              </a:defRPr>
            </a:lvl7pPr>
            <a:lvl8pPr marL="3429000" indent="-228600" fontAlgn="base">
              <a:spcBef>
                <a:spcPct val="20000"/>
              </a:spcBef>
              <a:spcAft>
                <a:spcPct val="0"/>
              </a:spcAft>
              <a:buClr>
                <a:srgbClr val="3B97A9"/>
              </a:buClr>
              <a:buFont typeface="Wingdings" pitchFamily="2" charset="2"/>
              <a:buChar char="s"/>
              <a:defRPr sz="2000">
                <a:solidFill>
                  <a:schemeClr val="tx1"/>
                </a:solidFill>
                <a:latin typeface="Times New Roman" pitchFamily="18" charset="0"/>
              </a:defRPr>
            </a:lvl8pPr>
            <a:lvl9pPr marL="3886200" indent="-228600" fontAlgn="base">
              <a:spcBef>
                <a:spcPct val="20000"/>
              </a:spcBef>
              <a:spcAft>
                <a:spcPct val="0"/>
              </a:spcAft>
              <a:buClr>
                <a:srgbClr val="3B97A9"/>
              </a:buClr>
              <a:buFont typeface="Wingdings" pitchFamily="2" charset="2"/>
              <a:buChar char="s"/>
              <a:defRPr sz="2000">
                <a:solidFill>
                  <a:schemeClr val="tx1"/>
                </a:solidFill>
                <a:latin typeface="Times New Roman" pitchFamily="18" charset="0"/>
              </a:defRPr>
            </a:lvl9pPr>
          </a:lstStyle>
          <a:p>
            <a:pPr algn="ctr">
              <a:lnSpc>
                <a:spcPct val="80000"/>
              </a:lnSpc>
              <a:buFontTx/>
              <a:buNone/>
            </a:pPr>
            <a:r>
              <a:rPr lang="en-CA" altLang="en-US" sz="2000"/>
              <a:t>If accepted, </a:t>
            </a:r>
          </a:p>
          <a:p>
            <a:pPr algn="ctr">
              <a:lnSpc>
                <a:spcPct val="80000"/>
              </a:lnSpc>
              <a:buFontTx/>
              <a:buNone/>
            </a:pPr>
            <a:r>
              <a:rPr lang="en-CA" altLang="en-US" sz="2000"/>
              <a:t>the contract is signed and becomes the </a:t>
            </a:r>
            <a:r>
              <a:rPr lang="en-CA" altLang="en-US" sz="2000">
                <a:solidFill>
                  <a:srgbClr val="EC945E"/>
                </a:solidFill>
              </a:rPr>
              <a:t>Collective Agreement</a:t>
            </a:r>
          </a:p>
        </p:txBody>
      </p:sp>
      <p:sp>
        <p:nvSpPr>
          <p:cNvPr id="193550" name="Rectangle 14"/>
          <p:cNvSpPr>
            <a:spLocks noChangeArrowheads="1"/>
          </p:cNvSpPr>
          <p:nvPr/>
        </p:nvSpPr>
        <p:spPr bwMode="auto">
          <a:xfrm>
            <a:off x="7391400" y="4191000"/>
            <a:ext cx="3048000" cy="1447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Blip>
                <a:blip r:embed="rId3"/>
              </a:buBlip>
              <a:defRPr sz="2800" b="1">
                <a:solidFill>
                  <a:srgbClr val="3570AB"/>
                </a:solidFill>
                <a:latin typeface="Arial" pitchFamily="34" charset="0"/>
              </a:defRPr>
            </a:lvl1pPr>
            <a:lvl2pPr marL="742950" indent="-285750">
              <a:lnSpc>
                <a:spcPct val="110000"/>
              </a:lnSpc>
              <a:spcBef>
                <a:spcPct val="20000"/>
              </a:spcBef>
              <a:buClr>
                <a:schemeClr val="bg2"/>
              </a:buClr>
              <a:buFont typeface="Webdings" pitchFamily="18" charset="2"/>
              <a:buChar char="&lt;"/>
              <a:defRPr sz="2400" b="1">
                <a:solidFill>
                  <a:srgbClr val="3570AB"/>
                </a:solidFill>
                <a:latin typeface="Arial" pitchFamily="34" charset="0"/>
              </a:defRPr>
            </a:lvl2pPr>
            <a:lvl3pPr marL="1143000" indent="-228600">
              <a:spcBef>
                <a:spcPct val="20000"/>
              </a:spcBef>
              <a:buClr>
                <a:srgbClr val="2AA2D2"/>
              </a:buClr>
              <a:buFont typeface="Wingdings" pitchFamily="2" charset="2"/>
              <a:buChar char="t"/>
              <a:defRPr sz="2400">
                <a:solidFill>
                  <a:schemeClr val="tx1"/>
                </a:solidFill>
                <a:latin typeface="Times New Roman" pitchFamily="18" charset="0"/>
              </a:defRPr>
            </a:lvl3pPr>
            <a:lvl4pPr marL="1600200" indent="-228600">
              <a:spcBef>
                <a:spcPct val="20000"/>
              </a:spcBef>
              <a:buClr>
                <a:schemeClr val="tx2"/>
              </a:buClr>
              <a:buFont typeface="Wingdings" pitchFamily="2" charset="2"/>
              <a:buChar char="s"/>
              <a:defRPr sz="2000">
                <a:solidFill>
                  <a:srgbClr val="3570AB"/>
                </a:solidFill>
                <a:latin typeface="Times New Roman" pitchFamily="18" charset="0"/>
              </a:defRPr>
            </a:lvl4pPr>
            <a:lvl5pPr marL="2057400" indent="-228600">
              <a:spcBef>
                <a:spcPct val="20000"/>
              </a:spcBef>
              <a:buClr>
                <a:srgbClr val="3B97A9"/>
              </a:buClr>
              <a:buFont typeface="Wingdings" pitchFamily="2" charset="2"/>
              <a:buChar char="s"/>
              <a:defRPr sz="2000">
                <a:solidFill>
                  <a:schemeClr val="tx1"/>
                </a:solidFill>
                <a:latin typeface="Times New Roman" pitchFamily="18" charset="0"/>
              </a:defRPr>
            </a:lvl5pPr>
            <a:lvl6pPr marL="2514600" indent="-228600" fontAlgn="base">
              <a:spcBef>
                <a:spcPct val="20000"/>
              </a:spcBef>
              <a:spcAft>
                <a:spcPct val="0"/>
              </a:spcAft>
              <a:buClr>
                <a:srgbClr val="3B97A9"/>
              </a:buClr>
              <a:buFont typeface="Wingdings" pitchFamily="2" charset="2"/>
              <a:buChar char="s"/>
              <a:defRPr sz="2000">
                <a:solidFill>
                  <a:schemeClr val="tx1"/>
                </a:solidFill>
                <a:latin typeface="Times New Roman" pitchFamily="18" charset="0"/>
              </a:defRPr>
            </a:lvl6pPr>
            <a:lvl7pPr marL="2971800" indent="-228600" fontAlgn="base">
              <a:spcBef>
                <a:spcPct val="20000"/>
              </a:spcBef>
              <a:spcAft>
                <a:spcPct val="0"/>
              </a:spcAft>
              <a:buClr>
                <a:srgbClr val="3B97A9"/>
              </a:buClr>
              <a:buFont typeface="Wingdings" pitchFamily="2" charset="2"/>
              <a:buChar char="s"/>
              <a:defRPr sz="2000">
                <a:solidFill>
                  <a:schemeClr val="tx1"/>
                </a:solidFill>
                <a:latin typeface="Times New Roman" pitchFamily="18" charset="0"/>
              </a:defRPr>
            </a:lvl7pPr>
            <a:lvl8pPr marL="3429000" indent="-228600" fontAlgn="base">
              <a:spcBef>
                <a:spcPct val="20000"/>
              </a:spcBef>
              <a:spcAft>
                <a:spcPct val="0"/>
              </a:spcAft>
              <a:buClr>
                <a:srgbClr val="3B97A9"/>
              </a:buClr>
              <a:buFont typeface="Wingdings" pitchFamily="2" charset="2"/>
              <a:buChar char="s"/>
              <a:defRPr sz="2000">
                <a:solidFill>
                  <a:schemeClr val="tx1"/>
                </a:solidFill>
                <a:latin typeface="Times New Roman" pitchFamily="18" charset="0"/>
              </a:defRPr>
            </a:lvl8pPr>
            <a:lvl9pPr marL="3886200" indent="-228600" fontAlgn="base">
              <a:spcBef>
                <a:spcPct val="20000"/>
              </a:spcBef>
              <a:spcAft>
                <a:spcPct val="0"/>
              </a:spcAft>
              <a:buClr>
                <a:srgbClr val="3B97A9"/>
              </a:buClr>
              <a:buFont typeface="Wingdings" pitchFamily="2" charset="2"/>
              <a:buChar char="s"/>
              <a:defRPr sz="2000">
                <a:solidFill>
                  <a:schemeClr val="tx1"/>
                </a:solidFill>
                <a:latin typeface="Times New Roman" pitchFamily="18" charset="0"/>
              </a:defRPr>
            </a:lvl9pPr>
          </a:lstStyle>
          <a:p>
            <a:pPr algn="ctr">
              <a:lnSpc>
                <a:spcPct val="80000"/>
              </a:lnSpc>
              <a:buFontTx/>
              <a:buNone/>
            </a:pPr>
            <a:r>
              <a:rPr lang="en-CA" altLang="en-US" sz="2000"/>
              <a:t>If rejected, </a:t>
            </a:r>
          </a:p>
          <a:p>
            <a:pPr algn="ctr">
              <a:lnSpc>
                <a:spcPct val="80000"/>
              </a:lnSpc>
              <a:buFontTx/>
              <a:buNone/>
            </a:pPr>
            <a:r>
              <a:rPr lang="en-CA" altLang="en-US" sz="2000"/>
              <a:t>management and union resort to different tactics to influence the process</a:t>
            </a:r>
          </a:p>
        </p:txBody>
      </p:sp>
    </p:spTree>
    <p:extLst>
      <p:ext uri="{BB962C8B-B14F-4D97-AF65-F5344CB8AC3E}">
        <p14:creationId xmlns:p14="http://schemas.microsoft.com/office/powerpoint/2010/main" val="615746564"/>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257" y="0"/>
            <a:ext cx="10515600" cy="1325563"/>
          </a:xfrm>
        </p:spPr>
        <p:txBody>
          <a:bodyPr/>
          <a:lstStyle/>
          <a:p>
            <a:r>
              <a:rPr lang="en-CA" b="1" dirty="0"/>
              <a:t>Developing a Collective Agreement</a:t>
            </a:r>
            <a:endParaRPr lang="en-CA" dirty="0"/>
          </a:p>
        </p:txBody>
      </p:sp>
      <p:pic>
        <p:nvPicPr>
          <p:cNvPr id="4" name="Picture 3"/>
          <p:cNvPicPr>
            <a:picLocks noChangeAspect="1"/>
          </p:cNvPicPr>
          <p:nvPr/>
        </p:nvPicPr>
        <p:blipFill rotWithShape="1">
          <a:blip r:embed="rId2"/>
          <a:srcRect l="9406" t="19032" r="8664" b="18042"/>
          <a:stretch/>
        </p:blipFill>
        <p:spPr>
          <a:xfrm>
            <a:off x="261257" y="2214766"/>
            <a:ext cx="9538171" cy="4120720"/>
          </a:xfrm>
          <a:prstGeom prst="rect">
            <a:avLst/>
          </a:prstGeom>
        </p:spPr>
      </p:pic>
      <p:pic>
        <p:nvPicPr>
          <p:cNvPr id="5" name="Picture 4"/>
          <p:cNvPicPr>
            <a:picLocks noChangeAspect="1"/>
          </p:cNvPicPr>
          <p:nvPr/>
        </p:nvPicPr>
        <p:blipFill>
          <a:blip r:embed="rId3"/>
          <a:stretch>
            <a:fillRect/>
          </a:stretch>
        </p:blipFill>
        <p:spPr>
          <a:xfrm>
            <a:off x="9534677" y="0"/>
            <a:ext cx="2657324" cy="1494745"/>
          </a:xfrm>
          <a:prstGeom prst="rect">
            <a:avLst/>
          </a:prstGeom>
        </p:spPr>
      </p:pic>
    </p:spTree>
    <p:extLst>
      <p:ext uri="{BB962C8B-B14F-4D97-AF65-F5344CB8AC3E}">
        <p14:creationId xmlns:p14="http://schemas.microsoft.com/office/powerpoint/2010/main" val="31873745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ChangeArrowheads="1"/>
          </p:cNvSpPr>
          <p:nvPr>
            <p:ph type="title"/>
          </p:nvPr>
        </p:nvSpPr>
        <p:spPr>
          <a:ln/>
        </p:spPr>
        <p:txBody>
          <a:bodyPr/>
          <a:lstStyle/>
          <a:p>
            <a:r>
              <a:rPr lang="en-CA" altLang="en-US"/>
              <a:t>Contract Issues</a:t>
            </a:r>
            <a:endParaRPr lang="en-US" altLang="en-US"/>
          </a:p>
        </p:txBody>
      </p:sp>
      <p:sp>
        <p:nvSpPr>
          <p:cNvPr id="232451" name="Rectangle 3"/>
          <p:cNvSpPr>
            <a:spLocks noGrp="1" noChangeArrowheads="1"/>
          </p:cNvSpPr>
          <p:nvPr>
            <p:ph idx="1"/>
          </p:nvPr>
        </p:nvSpPr>
        <p:spPr>
          <a:ln/>
        </p:spPr>
        <p:txBody>
          <a:bodyPr>
            <a:normAutofit/>
          </a:bodyPr>
          <a:lstStyle/>
          <a:p>
            <a:r>
              <a:rPr lang="en-CA" altLang="en-US"/>
              <a:t>Mandatory items</a:t>
            </a:r>
          </a:p>
          <a:p>
            <a:pPr lvl="1"/>
            <a:r>
              <a:rPr lang="en-CA" altLang="en-US"/>
              <a:t>Compensation</a:t>
            </a:r>
          </a:p>
          <a:p>
            <a:pPr lvl="2"/>
            <a:r>
              <a:rPr lang="en-CA" altLang="en-US"/>
              <a:t>cost-of-living adjustment (COLA)</a:t>
            </a:r>
          </a:p>
          <a:p>
            <a:pPr lvl="2"/>
            <a:r>
              <a:rPr lang="en-CA" altLang="en-US"/>
              <a:t>wage reopener clause</a:t>
            </a:r>
          </a:p>
          <a:p>
            <a:pPr lvl="1"/>
            <a:r>
              <a:rPr lang="en-CA" altLang="en-US"/>
              <a:t>Benefits</a:t>
            </a:r>
          </a:p>
          <a:p>
            <a:pPr lvl="1"/>
            <a:r>
              <a:rPr lang="en-CA" altLang="en-US"/>
              <a:t>Working hours</a:t>
            </a:r>
          </a:p>
          <a:p>
            <a:r>
              <a:rPr lang="en-CA" altLang="en-US"/>
              <a:t>Permissive items</a:t>
            </a:r>
          </a:p>
          <a:p>
            <a:pPr lvl="1"/>
            <a:r>
              <a:rPr lang="en-CA" altLang="en-US"/>
              <a:t>Job security</a:t>
            </a:r>
            <a:endParaRPr lang="en-US" altLang="en-US"/>
          </a:p>
        </p:txBody>
      </p:sp>
      <p:sp>
        <p:nvSpPr>
          <p:cNvPr id="4" name="Slide Number Placeholder 3"/>
          <p:cNvSpPr>
            <a:spLocks noGrp="1"/>
          </p:cNvSpPr>
          <p:nvPr>
            <p:ph type="sldNum" sz="quarter" idx="4294967295"/>
          </p:nvPr>
        </p:nvSpPr>
        <p:spPr>
          <a:xfrm>
            <a:off x="1524000" y="6356351"/>
            <a:ext cx="2133600" cy="365125"/>
          </a:xfrm>
          <a:prstGeom prst="rect">
            <a:avLst/>
          </a:prstGeom>
        </p:spPr>
        <p:txBody>
          <a:bodyPr/>
          <a:lstStyle/>
          <a:p>
            <a:r>
              <a:rPr lang="en-US" altLang="en-US"/>
              <a:t>9-</a:t>
            </a:r>
            <a:fld id="{5AEF38F3-1D7E-4A63-94A1-FD9A841DAD30}" type="slidenum">
              <a:rPr lang="en-US" altLang="en-US"/>
              <a:pPr/>
              <a:t>33</a:t>
            </a:fld>
            <a:endParaRPr lang="en-US" altLang="en-US"/>
          </a:p>
        </p:txBody>
      </p:sp>
    </p:spTree>
    <p:extLst>
      <p:ext uri="{BB962C8B-B14F-4D97-AF65-F5344CB8AC3E}">
        <p14:creationId xmlns:p14="http://schemas.microsoft.com/office/powerpoint/2010/main" val="42525083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Content Placeholder 3"/>
          <p:cNvPicPr>
            <a:picLocks noGrp="1" noChangeAspect="1"/>
          </p:cNvPicPr>
          <p:nvPr>
            <p:ph idx="1"/>
          </p:nvPr>
        </p:nvPicPr>
        <p:blipFill>
          <a:blip r:embed="rId2"/>
          <a:stretch>
            <a:fillRect/>
          </a:stretch>
        </p:blipFill>
        <p:spPr>
          <a:xfrm>
            <a:off x="-1010558" y="264318"/>
            <a:ext cx="11722100" cy="6593682"/>
          </a:xfrm>
          <a:prstGeom prst="rect">
            <a:avLst/>
          </a:prstGeom>
        </p:spPr>
      </p:pic>
      <p:pic>
        <p:nvPicPr>
          <p:cNvPr id="5" name="Picture 4"/>
          <p:cNvPicPr>
            <a:picLocks noChangeAspect="1"/>
          </p:cNvPicPr>
          <p:nvPr/>
        </p:nvPicPr>
        <p:blipFill>
          <a:blip r:embed="rId3"/>
          <a:stretch>
            <a:fillRect/>
          </a:stretch>
        </p:blipFill>
        <p:spPr>
          <a:xfrm>
            <a:off x="9534677" y="0"/>
            <a:ext cx="2657324" cy="1494745"/>
          </a:xfrm>
          <a:prstGeom prst="rect">
            <a:avLst/>
          </a:prstGeom>
        </p:spPr>
      </p:pic>
    </p:spTree>
    <p:extLst>
      <p:ext uri="{BB962C8B-B14F-4D97-AF65-F5344CB8AC3E}">
        <p14:creationId xmlns:p14="http://schemas.microsoft.com/office/powerpoint/2010/main" val="40423078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943" y="410229"/>
            <a:ext cx="8665028" cy="1325563"/>
          </a:xfrm>
        </p:spPr>
        <p:txBody>
          <a:bodyPr/>
          <a:lstStyle/>
          <a:p>
            <a:r>
              <a:rPr lang="en-CA" b="1" dirty="0"/>
              <a:t>VIDEO: FINAL OFFER - Contract Negotiations</a:t>
            </a:r>
            <a:endParaRPr lang="en-CA" dirty="0"/>
          </a:p>
        </p:txBody>
      </p:sp>
      <p:pic>
        <p:nvPicPr>
          <p:cNvPr id="4" name="Content Placeholder 3"/>
          <p:cNvPicPr>
            <a:picLocks noGrp="1" noChangeAspect="1"/>
          </p:cNvPicPr>
          <p:nvPr>
            <p:ph idx="1"/>
          </p:nvPr>
        </p:nvPicPr>
        <p:blipFill rotWithShape="1">
          <a:blip r:embed="rId2"/>
          <a:srcRect l="13457" t="49516" r="72775" b="20339"/>
          <a:stretch/>
        </p:blipFill>
        <p:spPr>
          <a:xfrm>
            <a:off x="7641771" y="1851402"/>
            <a:ext cx="3615081" cy="2663744"/>
          </a:xfrm>
          <a:prstGeom prst="rect">
            <a:avLst/>
          </a:prstGeom>
        </p:spPr>
      </p:pic>
      <p:sp>
        <p:nvSpPr>
          <p:cNvPr id="5" name="Rectangle 4"/>
          <p:cNvSpPr/>
          <p:nvPr/>
        </p:nvSpPr>
        <p:spPr>
          <a:xfrm>
            <a:off x="195943" y="1851402"/>
            <a:ext cx="6096000" cy="1754326"/>
          </a:xfrm>
          <a:prstGeom prst="rect">
            <a:avLst/>
          </a:prstGeom>
        </p:spPr>
        <p:txBody>
          <a:bodyPr>
            <a:spAutoFit/>
          </a:bodyPr>
          <a:lstStyle/>
          <a:p>
            <a:r>
              <a:rPr lang="en-CA" dirty="0" smtClean="0"/>
              <a:t>This Video follows the 1984 </a:t>
            </a:r>
            <a:r>
              <a:rPr lang="en-CA" dirty="0"/>
              <a:t>contract negotiations between the United Auto Workers and General Motors Corporation. </a:t>
            </a:r>
            <a:endParaRPr lang="en-CA" dirty="0" smtClean="0"/>
          </a:p>
          <a:p>
            <a:endParaRPr lang="en-CA" dirty="0"/>
          </a:p>
          <a:p>
            <a:r>
              <a:rPr lang="en-CA" dirty="0" smtClean="0"/>
              <a:t>This </a:t>
            </a:r>
            <a:r>
              <a:rPr lang="en-CA" dirty="0"/>
              <a:t>is an invaluable document for anyone interested in the complexities </a:t>
            </a:r>
            <a:r>
              <a:rPr lang="en-CA" dirty="0" smtClean="0"/>
              <a:t>collective bargaining. </a:t>
            </a:r>
            <a:r>
              <a:rPr lang="en-CA" dirty="0"/>
              <a:t>It's an extraordinary film about revolutionary events.</a:t>
            </a:r>
          </a:p>
        </p:txBody>
      </p:sp>
      <p:sp>
        <p:nvSpPr>
          <p:cNvPr id="6" name="Rectangle 5"/>
          <p:cNvSpPr/>
          <p:nvPr/>
        </p:nvSpPr>
        <p:spPr>
          <a:xfrm>
            <a:off x="2160028" y="4829335"/>
            <a:ext cx="7631192" cy="707886"/>
          </a:xfrm>
          <a:prstGeom prst="rect">
            <a:avLst/>
          </a:prstGeom>
        </p:spPr>
        <p:txBody>
          <a:bodyPr wrap="none">
            <a:spAutoFit/>
          </a:bodyPr>
          <a:lstStyle/>
          <a:p>
            <a:r>
              <a:rPr lang="en-CA" sz="4000" dirty="0"/>
              <a:t>https://</a:t>
            </a:r>
            <a:r>
              <a:rPr lang="en-CA" sz="4000" dirty="0" err="1"/>
              <a:t>www.nfb.ca</a:t>
            </a:r>
            <a:r>
              <a:rPr lang="en-CA" sz="4000" dirty="0"/>
              <a:t>/film/</a:t>
            </a:r>
            <a:r>
              <a:rPr lang="en-CA" sz="4000" dirty="0" err="1"/>
              <a:t>final_offer</a:t>
            </a:r>
            <a:endParaRPr lang="en-CA" sz="4000" dirty="0"/>
          </a:p>
        </p:txBody>
      </p:sp>
      <p:pic>
        <p:nvPicPr>
          <p:cNvPr id="7" name="Picture 6"/>
          <p:cNvPicPr>
            <a:picLocks noChangeAspect="1"/>
          </p:cNvPicPr>
          <p:nvPr/>
        </p:nvPicPr>
        <p:blipFill>
          <a:blip r:embed="rId3"/>
          <a:stretch>
            <a:fillRect/>
          </a:stretch>
        </p:blipFill>
        <p:spPr>
          <a:xfrm>
            <a:off x="9534677" y="0"/>
            <a:ext cx="2657324" cy="1494745"/>
          </a:xfrm>
          <a:prstGeom prst="rect">
            <a:avLst/>
          </a:prstGeom>
        </p:spPr>
      </p:pic>
    </p:spTree>
    <p:extLst>
      <p:ext uri="{BB962C8B-B14F-4D97-AF65-F5344CB8AC3E}">
        <p14:creationId xmlns:p14="http://schemas.microsoft.com/office/powerpoint/2010/main" val="28647515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t>Bargaining in Good Faith</a:t>
            </a:r>
            <a:endParaRPr lang="en-CA" dirty="0"/>
          </a:p>
        </p:txBody>
      </p:sp>
      <p:sp>
        <p:nvSpPr>
          <p:cNvPr id="3" name="Content Placeholder 2"/>
          <p:cNvSpPr>
            <a:spLocks noGrp="1"/>
          </p:cNvSpPr>
          <p:nvPr>
            <p:ph idx="1"/>
          </p:nvPr>
        </p:nvSpPr>
        <p:spPr>
          <a:xfrm>
            <a:off x="838200" y="1690688"/>
            <a:ext cx="10515600" cy="4351338"/>
          </a:xfrm>
        </p:spPr>
        <p:txBody>
          <a:bodyPr>
            <a:normAutofit fontScale="92500" lnSpcReduction="20000"/>
          </a:bodyPr>
          <a:lstStyle/>
          <a:p>
            <a:r>
              <a:rPr lang="en-CA" dirty="0"/>
              <a:t>The parties have a legal obligation to meet and to "bargain in good </a:t>
            </a:r>
            <a:r>
              <a:rPr lang="en-CA" dirty="0" smtClean="0"/>
              <a:t>faith“</a:t>
            </a:r>
          </a:p>
          <a:p>
            <a:r>
              <a:rPr lang="en-CA" dirty="0"/>
              <a:t>What constitutes Bargaining in Bad Faith?</a:t>
            </a:r>
          </a:p>
          <a:p>
            <a:pPr lvl="1"/>
            <a:r>
              <a:rPr lang="en-CA" dirty="0" smtClean="0"/>
              <a:t>refusing </a:t>
            </a:r>
            <a:r>
              <a:rPr lang="en-CA" dirty="0"/>
              <a:t>to meet</a:t>
            </a:r>
          </a:p>
          <a:p>
            <a:pPr lvl="1"/>
            <a:r>
              <a:rPr lang="en-CA" dirty="0"/>
              <a:t>refusing to recognize the union </a:t>
            </a:r>
          </a:p>
          <a:p>
            <a:pPr lvl="1"/>
            <a:r>
              <a:rPr lang="en-CA" dirty="0"/>
              <a:t>not giving the negotiating team the power to bargain</a:t>
            </a:r>
          </a:p>
          <a:p>
            <a:pPr lvl="1"/>
            <a:r>
              <a:rPr lang="en-CA" dirty="0"/>
              <a:t>surface bargaining — in other words, going through the motions to make it appear as though they are bargaining in good faith but not making any real attempt to reach an agreement</a:t>
            </a:r>
          </a:p>
          <a:p>
            <a:pPr lvl="1"/>
            <a:r>
              <a:rPr lang="en-CA" dirty="0"/>
              <a:t>deception</a:t>
            </a:r>
          </a:p>
          <a:p>
            <a:pPr lvl="1"/>
            <a:r>
              <a:rPr lang="en-CA" dirty="0"/>
              <a:t>concealing important information</a:t>
            </a:r>
          </a:p>
          <a:p>
            <a:pPr lvl="1"/>
            <a:r>
              <a:rPr lang="en-CA" dirty="0"/>
              <a:t>deliberate provocation</a:t>
            </a:r>
          </a:p>
          <a:p>
            <a:pPr lvl="1"/>
            <a:r>
              <a:rPr lang="en-CA" dirty="0"/>
              <a:t>refusing to justify a position</a:t>
            </a:r>
          </a:p>
          <a:p>
            <a:pPr lvl="1"/>
            <a:r>
              <a:rPr lang="en-CA" dirty="0"/>
              <a:t>refusing to make every reasonable effort to enter into a collective agreement</a:t>
            </a:r>
          </a:p>
        </p:txBody>
      </p:sp>
      <p:pic>
        <p:nvPicPr>
          <p:cNvPr id="4" name="Picture 3"/>
          <p:cNvPicPr>
            <a:picLocks noChangeAspect="1"/>
          </p:cNvPicPr>
          <p:nvPr/>
        </p:nvPicPr>
        <p:blipFill>
          <a:blip r:embed="rId2"/>
          <a:stretch>
            <a:fillRect/>
          </a:stretch>
        </p:blipFill>
        <p:spPr>
          <a:xfrm>
            <a:off x="9534677" y="0"/>
            <a:ext cx="2657324" cy="1494745"/>
          </a:xfrm>
          <a:prstGeom prst="rect">
            <a:avLst/>
          </a:prstGeom>
        </p:spPr>
      </p:pic>
    </p:spTree>
    <p:extLst>
      <p:ext uri="{BB962C8B-B14F-4D97-AF65-F5344CB8AC3E}">
        <p14:creationId xmlns:p14="http://schemas.microsoft.com/office/powerpoint/2010/main" val="18101810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descr="Titlebar02"/>
          <p:cNvSpPr>
            <a:spLocks noGrp="1" noChangeArrowheads="1"/>
          </p:cNvSpPr>
          <p:nvPr>
            <p:ph type="title"/>
          </p:nvPr>
        </p:nvSpPr>
        <p:spPr>
          <a:ln/>
        </p:spPr>
        <p:txBody>
          <a:bodyPr/>
          <a:lstStyle/>
          <a:p>
            <a:r>
              <a:rPr lang="en-US" altLang="en-US" b="1" dirty="0" smtClean="0"/>
              <a:t>Bargaining in Bad Faith: </a:t>
            </a:r>
            <a:r>
              <a:rPr lang="en-US" altLang="en-US" b="1" dirty="0"/>
              <a:t>Union</a:t>
            </a:r>
          </a:p>
        </p:txBody>
      </p:sp>
      <p:sp>
        <p:nvSpPr>
          <p:cNvPr id="37891" name="Rectangle 3"/>
          <p:cNvSpPr>
            <a:spLocks noGrp="1" noChangeArrowheads="1"/>
          </p:cNvSpPr>
          <p:nvPr>
            <p:ph idx="1"/>
          </p:nvPr>
        </p:nvSpPr>
        <p:spPr/>
        <p:txBody>
          <a:bodyPr>
            <a:normAutofit/>
          </a:bodyPr>
          <a:lstStyle/>
          <a:p>
            <a:pPr marL="222250" indent="-222250">
              <a:lnSpc>
                <a:spcPct val="130000"/>
              </a:lnSpc>
              <a:spcBef>
                <a:spcPct val="30000"/>
              </a:spcBef>
            </a:pPr>
            <a:r>
              <a:rPr lang="en-US" altLang="en-US" sz="2400" dirty="0"/>
              <a:t>Bargaining collectively or signing a collective agreement where another union is known to be the bargaining agent.</a:t>
            </a:r>
          </a:p>
          <a:p>
            <a:pPr marL="222250" indent="-222250">
              <a:lnSpc>
                <a:spcPct val="130000"/>
              </a:lnSpc>
              <a:spcBef>
                <a:spcPct val="30000"/>
              </a:spcBef>
            </a:pPr>
            <a:r>
              <a:rPr lang="en-US" altLang="en-US" sz="2400" dirty="0"/>
              <a:t>Interfering with or participating in the formation of an employers’ organization.</a:t>
            </a:r>
          </a:p>
          <a:p>
            <a:pPr marL="222250" indent="-222250">
              <a:lnSpc>
                <a:spcPct val="130000"/>
              </a:lnSpc>
              <a:spcBef>
                <a:spcPct val="30000"/>
              </a:spcBef>
            </a:pPr>
            <a:r>
              <a:rPr lang="en-US" altLang="en-US" sz="2400" dirty="0"/>
              <a:t>Attempting to organize on the employer’s premises during working hours without the consent of the employer.</a:t>
            </a:r>
          </a:p>
          <a:p>
            <a:pPr marL="222250" indent="-222250">
              <a:lnSpc>
                <a:spcPct val="130000"/>
              </a:lnSpc>
              <a:spcBef>
                <a:spcPct val="30000"/>
              </a:spcBef>
            </a:pPr>
            <a:r>
              <a:rPr lang="en-US" altLang="en-US" sz="2400" dirty="0"/>
              <a:t>Using coercion, intimidation, threats, promises, or  undue influence to encourage trade union membership.</a:t>
            </a:r>
          </a:p>
        </p:txBody>
      </p:sp>
      <p:pic>
        <p:nvPicPr>
          <p:cNvPr id="4" name="Picture 3"/>
          <p:cNvPicPr>
            <a:picLocks noChangeAspect="1"/>
          </p:cNvPicPr>
          <p:nvPr/>
        </p:nvPicPr>
        <p:blipFill>
          <a:blip r:embed="rId3"/>
          <a:stretch>
            <a:fillRect/>
          </a:stretch>
        </p:blipFill>
        <p:spPr>
          <a:xfrm>
            <a:off x="9534677" y="0"/>
            <a:ext cx="2657324" cy="1494745"/>
          </a:xfrm>
          <a:prstGeom prst="rect">
            <a:avLst/>
          </a:prstGeom>
        </p:spPr>
      </p:pic>
    </p:spTree>
    <p:extLst>
      <p:ext uri="{BB962C8B-B14F-4D97-AF65-F5344CB8AC3E}">
        <p14:creationId xmlns:p14="http://schemas.microsoft.com/office/powerpoint/2010/main" val="1830551548"/>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t>Statutory Freeze during Negotiations</a:t>
            </a:r>
          </a:p>
        </p:txBody>
      </p:sp>
      <p:sp>
        <p:nvSpPr>
          <p:cNvPr id="3" name="Content Placeholder 2"/>
          <p:cNvSpPr>
            <a:spLocks noGrp="1"/>
          </p:cNvSpPr>
          <p:nvPr>
            <p:ph idx="1"/>
          </p:nvPr>
        </p:nvSpPr>
        <p:spPr>
          <a:xfrm>
            <a:off x="838200" y="1759405"/>
            <a:ext cx="10428514" cy="4740049"/>
          </a:xfrm>
        </p:spPr>
        <p:txBody>
          <a:bodyPr>
            <a:normAutofit/>
          </a:bodyPr>
          <a:lstStyle/>
          <a:p>
            <a:r>
              <a:rPr lang="en-CA" dirty="0"/>
              <a:t>During the negotiations period, employers are not permitted to change an employees' wages or take away privileges that employees always enjoyed. There is a "freeze" on the employers' right to unilaterally change items that would typically be bargained.</a:t>
            </a:r>
          </a:p>
          <a:p>
            <a:r>
              <a:rPr lang="en-CA" dirty="0" smtClean="0"/>
              <a:t>In </a:t>
            </a:r>
            <a:r>
              <a:rPr lang="en-CA" dirty="0"/>
              <a:t>order to determine if there has been a violation of the statutory freeze provision, the Labour Relations Board will consider:</a:t>
            </a:r>
          </a:p>
          <a:p>
            <a:pPr marL="457200" lvl="1" indent="0">
              <a:buNone/>
            </a:pPr>
            <a:r>
              <a:rPr lang="en-CA" dirty="0" smtClean="0"/>
              <a:t>a</a:t>
            </a:r>
            <a:r>
              <a:rPr lang="en-CA" dirty="0"/>
              <a:t>.    if the change involve a matter that management would be obliged to bargain in good faith</a:t>
            </a:r>
          </a:p>
          <a:p>
            <a:pPr marL="457200" lvl="1" indent="0">
              <a:buNone/>
            </a:pPr>
            <a:r>
              <a:rPr lang="en-CA" dirty="0"/>
              <a:t>b.    if the change involve a matter that would typically be the subject of bargaining</a:t>
            </a:r>
          </a:p>
          <a:p>
            <a:pPr marL="457200" lvl="1" indent="0">
              <a:buNone/>
            </a:pPr>
            <a:r>
              <a:rPr lang="en-CA" dirty="0"/>
              <a:t>c.    whether a unilateral change would disrupt or distort the bargaining process</a:t>
            </a:r>
          </a:p>
        </p:txBody>
      </p:sp>
      <p:pic>
        <p:nvPicPr>
          <p:cNvPr id="4" name="Picture 3"/>
          <p:cNvPicPr>
            <a:picLocks noChangeAspect="1"/>
          </p:cNvPicPr>
          <p:nvPr/>
        </p:nvPicPr>
        <p:blipFill>
          <a:blip r:embed="rId2"/>
          <a:stretch>
            <a:fillRect/>
          </a:stretch>
        </p:blipFill>
        <p:spPr>
          <a:xfrm>
            <a:off x="9534677" y="0"/>
            <a:ext cx="2657324" cy="1494745"/>
          </a:xfrm>
          <a:prstGeom prst="rect">
            <a:avLst/>
          </a:prstGeom>
        </p:spPr>
      </p:pic>
    </p:spTree>
    <p:extLst>
      <p:ext uri="{BB962C8B-B14F-4D97-AF65-F5344CB8AC3E}">
        <p14:creationId xmlns:p14="http://schemas.microsoft.com/office/powerpoint/2010/main" val="37836318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en-US" altLang="en-US" b="1" dirty="0" smtClean="0"/>
              <a:t>Recent </a:t>
            </a:r>
            <a:r>
              <a:rPr lang="en-US" altLang="en-US" b="1" dirty="0" err="1" smtClean="0"/>
              <a:t>Labour</a:t>
            </a:r>
            <a:r>
              <a:rPr lang="en-US" altLang="en-US" b="1" dirty="0" smtClean="0"/>
              <a:t> Conflicts</a:t>
            </a:r>
          </a:p>
        </p:txBody>
      </p:sp>
      <p:sp>
        <p:nvSpPr>
          <p:cNvPr id="116739" name="Rectangle 3"/>
          <p:cNvSpPr>
            <a:spLocks noGrp="1" noChangeArrowheads="1"/>
          </p:cNvSpPr>
          <p:nvPr>
            <p:ph idx="1"/>
          </p:nvPr>
        </p:nvSpPr>
        <p:spPr/>
        <p:txBody>
          <a:bodyPr>
            <a:normAutofit/>
          </a:bodyPr>
          <a:lstStyle/>
          <a:p>
            <a:endParaRPr lang="en-US" altLang="en-US" dirty="0" smtClean="0"/>
          </a:p>
          <a:p>
            <a:r>
              <a:rPr lang="en-US" altLang="en-US" dirty="0" smtClean="0"/>
              <a:t>Jim Stanford. “</a:t>
            </a:r>
            <a:r>
              <a:rPr lang="en-US" altLang="en-US" dirty="0" err="1" smtClean="0"/>
              <a:t>Raitt’s</a:t>
            </a:r>
            <a:r>
              <a:rPr lang="en-US" altLang="en-US" dirty="0" smtClean="0"/>
              <a:t> Three Principles for </a:t>
            </a:r>
            <a:r>
              <a:rPr lang="en-US" altLang="en-US" dirty="0" err="1" smtClean="0"/>
              <a:t>labour</a:t>
            </a:r>
            <a:r>
              <a:rPr lang="en-US" altLang="en-US" dirty="0" smtClean="0"/>
              <a:t> relations only run one way,” </a:t>
            </a:r>
            <a:r>
              <a:rPr lang="en-US" altLang="en-US" i="1" dirty="0" smtClean="0"/>
              <a:t>Globe &amp; Mail</a:t>
            </a:r>
            <a:r>
              <a:rPr lang="en-US" altLang="en-US" dirty="0" smtClean="0"/>
              <a:t>. November 2, 2011.</a:t>
            </a:r>
          </a:p>
          <a:p>
            <a:pPr>
              <a:buFont typeface="Wingdings" pitchFamily="2" charset="2"/>
              <a:buNone/>
            </a:pPr>
            <a:r>
              <a:rPr lang="en-US" altLang="en-US" sz="1400" dirty="0">
                <a:hlinkClick r:id="rId2"/>
              </a:rPr>
              <a:t>http://www.theglobeandmail.com/news/opinions/opinion/raitts-three-principles-for-labour-relations-only-run-one-way/article2221394/</a:t>
            </a:r>
            <a:endParaRPr lang="en-US" altLang="en-US" sz="1400" dirty="0"/>
          </a:p>
          <a:p>
            <a:r>
              <a:rPr lang="en-US" altLang="en-US" dirty="0" smtClean="0"/>
              <a:t>Contracted out transit service in York Region is currently experiencing a strike.</a:t>
            </a:r>
          </a:p>
          <a:p>
            <a:pPr>
              <a:buFont typeface="Wingdings" pitchFamily="2" charset="2"/>
              <a:buNone/>
            </a:pPr>
            <a:r>
              <a:rPr lang="en-US" altLang="en-US" sz="1400" dirty="0">
                <a:hlinkClick r:id="rId3"/>
              </a:rPr>
              <a:t>http://www.cbc.ca/news/canada/toronto/story/2011/10/23/toronto-bus-strikes-loom.html</a:t>
            </a:r>
            <a:endParaRPr lang="en-US" altLang="en-US" sz="1400" dirty="0"/>
          </a:p>
          <a:p>
            <a:pPr>
              <a:buFont typeface="Wingdings" pitchFamily="2" charset="2"/>
              <a:buNone/>
            </a:pPr>
            <a:endParaRPr lang="en-US" altLang="en-US" dirty="0" smtClean="0"/>
          </a:p>
          <a:p>
            <a:endParaRPr lang="en-US" altLang="en-US" dirty="0" smtClean="0"/>
          </a:p>
        </p:txBody>
      </p:sp>
      <p:pic>
        <p:nvPicPr>
          <p:cNvPr id="4" name="Picture 3"/>
          <p:cNvPicPr>
            <a:picLocks noChangeAspect="1"/>
          </p:cNvPicPr>
          <p:nvPr/>
        </p:nvPicPr>
        <p:blipFill>
          <a:blip r:embed="rId4"/>
          <a:stretch>
            <a:fillRect/>
          </a:stretch>
        </p:blipFill>
        <p:spPr>
          <a:xfrm>
            <a:off x="9534677" y="0"/>
            <a:ext cx="2657324" cy="1494745"/>
          </a:xfrm>
          <a:prstGeom prst="rect">
            <a:avLst/>
          </a:prstGeom>
        </p:spPr>
      </p:pic>
    </p:spTree>
    <p:extLst>
      <p:ext uri="{BB962C8B-B14F-4D97-AF65-F5344CB8AC3E}">
        <p14:creationId xmlns:p14="http://schemas.microsoft.com/office/powerpoint/2010/main" val="9054466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93725"/>
            <a:ext cx="10515600" cy="1325563"/>
          </a:xfrm>
        </p:spPr>
        <p:txBody>
          <a:bodyPr>
            <a:normAutofit fontScale="90000"/>
          </a:bodyPr>
          <a:lstStyle/>
          <a:p>
            <a:r>
              <a:rPr lang="en-CA" b="1" dirty="0" smtClean="0"/>
              <a:t>The Right to unionize</a:t>
            </a:r>
            <a:br>
              <a:rPr lang="en-CA" b="1" dirty="0" smtClean="0"/>
            </a:br>
            <a:r>
              <a:rPr lang="en-CA" b="1" dirty="0" smtClean="0"/>
              <a:t>United </a:t>
            </a:r>
            <a:r>
              <a:rPr lang="en-CA" b="1" dirty="0"/>
              <a:t>Nations: Universal Declaration of </a:t>
            </a:r>
            <a:br>
              <a:rPr lang="en-CA" b="1" dirty="0"/>
            </a:br>
            <a:r>
              <a:rPr lang="en-CA" b="1" dirty="0"/>
              <a:t>Human Rights</a:t>
            </a:r>
            <a:br>
              <a:rPr lang="en-CA" b="1" dirty="0"/>
            </a:br>
            <a:endParaRPr lang="en-CA" b="1" dirty="0"/>
          </a:p>
        </p:txBody>
      </p:sp>
      <p:sp>
        <p:nvSpPr>
          <p:cNvPr id="3" name="Content Placeholder 2"/>
          <p:cNvSpPr>
            <a:spLocks noGrp="1"/>
          </p:cNvSpPr>
          <p:nvPr>
            <p:ph idx="1"/>
          </p:nvPr>
        </p:nvSpPr>
        <p:spPr>
          <a:xfrm>
            <a:off x="838200" y="2141311"/>
            <a:ext cx="10515600" cy="4351338"/>
          </a:xfrm>
        </p:spPr>
        <p:txBody>
          <a:bodyPr/>
          <a:lstStyle/>
          <a:p>
            <a:r>
              <a:rPr lang="en-US" altLang="en-US" dirty="0"/>
              <a:t>Article 23 (4): Everyone has the right to form and to join trade unions for the protection of his [or her] interests. </a:t>
            </a:r>
          </a:p>
          <a:p>
            <a:pPr>
              <a:buFont typeface="Wingdings" pitchFamily="2" charset="2"/>
              <a:buNone/>
            </a:pPr>
            <a:r>
              <a:rPr lang="en-US" altLang="en-US" dirty="0">
                <a:hlinkClick r:id="rId2"/>
              </a:rPr>
              <a:t>http://</a:t>
            </a:r>
            <a:r>
              <a:rPr lang="en-US" altLang="en-US" dirty="0" err="1">
                <a:hlinkClick r:id="rId2"/>
              </a:rPr>
              <a:t>www.un.org</a:t>
            </a:r>
            <a:r>
              <a:rPr lang="en-US" altLang="en-US" dirty="0">
                <a:hlinkClick r:id="rId2"/>
              </a:rPr>
              <a:t>/</a:t>
            </a:r>
            <a:r>
              <a:rPr lang="en-US" altLang="en-US" dirty="0" err="1">
                <a:hlinkClick r:id="rId2"/>
              </a:rPr>
              <a:t>en</a:t>
            </a:r>
            <a:r>
              <a:rPr lang="en-US" altLang="en-US" dirty="0">
                <a:hlinkClick r:id="rId2"/>
              </a:rPr>
              <a:t>/documents/</a:t>
            </a:r>
            <a:r>
              <a:rPr lang="en-US" altLang="en-US" dirty="0" err="1">
                <a:hlinkClick r:id="rId2"/>
              </a:rPr>
              <a:t>udhr</a:t>
            </a:r>
            <a:r>
              <a:rPr lang="en-US" altLang="en-US" dirty="0">
                <a:hlinkClick r:id="rId2"/>
              </a:rPr>
              <a:t>/</a:t>
            </a:r>
            <a:endParaRPr lang="en-US" altLang="en-US" dirty="0"/>
          </a:p>
          <a:p>
            <a:endParaRPr lang="en-CA" dirty="0"/>
          </a:p>
        </p:txBody>
      </p:sp>
      <p:pic>
        <p:nvPicPr>
          <p:cNvPr id="4" name="Picture 3"/>
          <p:cNvPicPr>
            <a:picLocks noChangeAspect="1"/>
          </p:cNvPicPr>
          <p:nvPr/>
        </p:nvPicPr>
        <p:blipFill>
          <a:blip r:embed="rId3"/>
          <a:stretch>
            <a:fillRect/>
          </a:stretch>
        </p:blipFill>
        <p:spPr>
          <a:xfrm>
            <a:off x="9533914" y="0"/>
            <a:ext cx="2658086" cy="1493649"/>
          </a:xfrm>
          <a:prstGeom prst="rect">
            <a:avLst/>
          </a:prstGeom>
        </p:spPr>
      </p:pic>
    </p:spTree>
    <p:extLst>
      <p:ext uri="{BB962C8B-B14F-4D97-AF65-F5344CB8AC3E}">
        <p14:creationId xmlns:p14="http://schemas.microsoft.com/office/powerpoint/2010/main" val="1598237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25" name="Rectangle 9"/>
          <p:cNvSpPr>
            <a:spLocks noGrp="1" noChangeArrowheads="1"/>
          </p:cNvSpPr>
          <p:nvPr>
            <p:ph type="title"/>
          </p:nvPr>
        </p:nvSpPr>
        <p:spPr>
          <a:xfrm>
            <a:off x="555171" y="402772"/>
            <a:ext cx="7772400" cy="838200"/>
          </a:xfrm>
          <a:ln/>
        </p:spPr>
        <p:txBody>
          <a:bodyPr>
            <a:normAutofit/>
          </a:bodyPr>
          <a:lstStyle/>
          <a:p>
            <a:r>
              <a:rPr lang="en-US" altLang="en-US" sz="3600" b="1" dirty="0" smtClean="0"/>
              <a:t>Canada’s </a:t>
            </a:r>
            <a:r>
              <a:rPr lang="en-CA" altLang="en-US" sz="3600" b="1" dirty="0"/>
              <a:t>Industrial Relations Regulations</a:t>
            </a:r>
          </a:p>
        </p:txBody>
      </p:sp>
      <p:sp>
        <p:nvSpPr>
          <p:cNvPr id="162826" name="Rectangle 10"/>
          <p:cNvSpPr>
            <a:spLocks noGrp="1" noChangeArrowheads="1"/>
          </p:cNvSpPr>
          <p:nvPr>
            <p:ph idx="1"/>
          </p:nvPr>
        </p:nvSpPr>
        <p:spPr>
          <a:xfrm>
            <a:off x="707571" y="1766888"/>
            <a:ext cx="9579429" cy="4113212"/>
          </a:xfrm>
          <a:ln/>
        </p:spPr>
        <p:txBody>
          <a:bodyPr/>
          <a:lstStyle/>
          <a:p>
            <a:pPr marL="533400" indent="-533400">
              <a:lnSpc>
                <a:spcPct val="110000"/>
              </a:lnSpc>
              <a:buFontTx/>
              <a:buAutoNum type="arabicPeriod"/>
            </a:pPr>
            <a:r>
              <a:rPr lang="en-CA" altLang="en-US" sz="2400" dirty="0"/>
              <a:t>Right to join a trade union</a:t>
            </a:r>
          </a:p>
          <a:p>
            <a:pPr marL="533400" indent="-533400">
              <a:lnSpc>
                <a:spcPct val="110000"/>
              </a:lnSpc>
              <a:buFontTx/>
              <a:buAutoNum type="arabicPeriod"/>
            </a:pPr>
            <a:r>
              <a:rPr lang="en-CA" altLang="en-US" sz="2400" dirty="0"/>
              <a:t>Canada Labour Relations Board (certification procedures)</a:t>
            </a:r>
          </a:p>
          <a:p>
            <a:pPr marL="533400" indent="-533400">
              <a:lnSpc>
                <a:spcPct val="110000"/>
              </a:lnSpc>
              <a:buFontTx/>
              <a:buAutoNum type="arabicPeriod"/>
            </a:pPr>
            <a:r>
              <a:rPr lang="en-CA" altLang="en-US" sz="2400" dirty="0"/>
              <a:t>Acquisition or termination of bargaining rights</a:t>
            </a:r>
          </a:p>
          <a:p>
            <a:pPr marL="533400" indent="-533400">
              <a:lnSpc>
                <a:spcPct val="110000"/>
              </a:lnSpc>
              <a:buFontTx/>
              <a:buAutoNum type="arabicPeriod"/>
            </a:pPr>
            <a:r>
              <a:rPr lang="en-CA" altLang="en-US" sz="2400" dirty="0"/>
              <a:t>Bargaining and Agreement rules</a:t>
            </a:r>
          </a:p>
          <a:p>
            <a:pPr marL="533400" indent="-533400">
              <a:lnSpc>
                <a:spcPct val="110000"/>
              </a:lnSpc>
              <a:buFontTx/>
              <a:buAutoNum type="arabicPeriod"/>
            </a:pPr>
            <a:r>
              <a:rPr lang="en-CA" altLang="en-US" sz="2400" dirty="0"/>
              <a:t>Conciliation officer appointment </a:t>
            </a:r>
          </a:p>
          <a:p>
            <a:pPr marL="533400" indent="-533400">
              <a:lnSpc>
                <a:spcPct val="110000"/>
              </a:lnSpc>
              <a:buFontTx/>
              <a:buAutoNum type="arabicPeriod"/>
            </a:pPr>
            <a:r>
              <a:rPr lang="en-CA" altLang="en-US" sz="2400" dirty="0"/>
              <a:t>Conditions for legal strike or lockout</a:t>
            </a:r>
          </a:p>
          <a:p>
            <a:pPr marL="533400" indent="-533400">
              <a:lnSpc>
                <a:spcPct val="110000"/>
              </a:lnSpc>
              <a:buFontTx/>
              <a:buAutoNum type="arabicPeriod"/>
            </a:pPr>
            <a:r>
              <a:rPr lang="en-CA" altLang="en-US" sz="2400" dirty="0"/>
              <a:t>Methods to promote peace</a:t>
            </a:r>
          </a:p>
        </p:txBody>
      </p:sp>
      <p:sp>
        <p:nvSpPr>
          <p:cNvPr id="162818" name="Rectangle 2"/>
          <p:cNvSpPr>
            <a:spLocks noChangeArrowheads="1"/>
          </p:cNvSpPr>
          <p:nvPr/>
        </p:nvSpPr>
        <p:spPr bwMode="auto">
          <a:xfrm>
            <a:off x="2209800" y="6248400"/>
            <a:ext cx="1905000"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CA"/>
          </a:p>
        </p:txBody>
      </p:sp>
      <p:sp>
        <p:nvSpPr>
          <p:cNvPr id="162819" name="Rectangle 3"/>
          <p:cNvSpPr>
            <a:spLocks noChangeArrowheads="1"/>
          </p:cNvSpPr>
          <p:nvPr/>
        </p:nvSpPr>
        <p:spPr bwMode="auto">
          <a:xfrm>
            <a:off x="4648200" y="6248400"/>
            <a:ext cx="2895600"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CA"/>
          </a:p>
        </p:txBody>
      </p:sp>
      <p:sp>
        <p:nvSpPr>
          <p:cNvPr id="162820" name="Rectangle 4"/>
          <p:cNvSpPr>
            <a:spLocks noChangeArrowheads="1"/>
          </p:cNvSpPr>
          <p:nvPr/>
        </p:nvSpPr>
        <p:spPr bwMode="auto">
          <a:xfrm>
            <a:off x="2209800" y="6248400"/>
            <a:ext cx="1905000"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CA"/>
          </a:p>
        </p:txBody>
      </p:sp>
      <p:sp>
        <p:nvSpPr>
          <p:cNvPr id="162821" name="Rectangle 5"/>
          <p:cNvSpPr>
            <a:spLocks noChangeArrowheads="1"/>
          </p:cNvSpPr>
          <p:nvPr/>
        </p:nvSpPr>
        <p:spPr bwMode="auto">
          <a:xfrm>
            <a:off x="4648200" y="6248400"/>
            <a:ext cx="2895600"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CA"/>
          </a:p>
        </p:txBody>
      </p:sp>
      <p:pic>
        <p:nvPicPr>
          <p:cNvPr id="8" name="Picture 7"/>
          <p:cNvPicPr>
            <a:picLocks noChangeAspect="1"/>
          </p:cNvPicPr>
          <p:nvPr/>
        </p:nvPicPr>
        <p:blipFill>
          <a:blip r:embed="rId3"/>
          <a:stretch>
            <a:fillRect/>
          </a:stretch>
        </p:blipFill>
        <p:spPr>
          <a:xfrm>
            <a:off x="9533914" y="0"/>
            <a:ext cx="2658086" cy="1493649"/>
          </a:xfrm>
          <a:prstGeom prst="rect">
            <a:avLst/>
          </a:prstGeom>
        </p:spPr>
      </p:pic>
    </p:spTree>
    <p:extLst>
      <p:ext uri="{BB962C8B-B14F-4D97-AF65-F5344CB8AC3E}">
        <p14:creationId xmlns:p14="http://schemas.microsoft.com/office/powerpoint/2010/main" val="4155557810"/>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4286" y="332468"/>
            <a:ext cx="10515600" cy="1325563"/>
          </a:xfrm>
        </p:spPr>
        <p:txBody>
          <a:bodyPr>
            <a:normAutofit fontScale="90000"/>
          </a:bodyPr>
          <a:lstStyle/>
          <a:p>
            <a:r>
              <a:rPr lang="en-CA" b="1" dirty="0" smtClean="0"/>
              <a:t>The Right to unionize in Canada</a:t>
            </a:r>
            <a:br>
              <a:rPr lang="en-CA" b="1" dirty="0" smtClean="0"/>
            </a:br>
            <a:r>
              <a:rPr lang="en-CA" b="1" dirty="0" smtClean="0"/>
              <a:t>Federal and Provincial Legislation</a:t>
            </a:r>
            <a:r>
              <a:rPr lang="en-CA" b="1" dirty="0"/>
              <a:t/>
            </a:r>
            <a:br>
              <a:rPr lang="en-CA" b="1" dirty="0"/>
            </a:br>
            <a:endParaRPr lang="en-CA" b="1" dirty="0"/>
          </a:p>
        </p:txBody>
      </p:sp>
      <p:sp>
        <p:nvSpPr>
          <p:cNvPr id="3" name="Content Placeholder 2"/>
          <p:cNvSpPr>
            <a:spLocks noGrp="1"/>
          </p:cNvSpPr>
          <p:nvPr>
            <p:ph idx="1"/>
          </p:nvPr>
        </p:nvSpPr>
        <p:spPr>
          <a:xfrm>
            <a:off x="402772" y="1825626"/>
            <a:ext cx="4267200" cy="4351338"/>
          </a:xfrm>
        </p:spPr>
        <p:txBody>
          <a:bodyPr>
            <a:normAutofit fontScale="92500" lnSpcReduction="10000"/>
          </a:bodyPr>
          <a:lstStyle/>
          <a:p>
            <a:pPr marL="0" indent="0">
              <a:buNone/>
            </a:pPr>
            <a:r>
              <a:rPr lang="en-CA" sz="2600" b="1" dirty="0" smtClean="0"/>
              <a:t>Canada Labour Code</a:t>
            </a:r>
          </a:p>
          <a:p>
            <a:r>
              <a:rPr lang="en-CA" b="1" dirty="0" smtClean="0"/>
              <a:t>Employee </a:t>
            </a:r>
            <a:r>
              <a:rPr lang="en-CA" b="1" dirty="0"/>
              <a:t>freedoms</a:t>
            </a:r>
          </a:p>
          <a:p>
            <a:pPr lvl="1"/>
            <a:r>
              <a:rPr lang="en-CA" b="1" dirty="0"/>
              <a:t>8</a:t>
            </a:r>
            <a:r>
              <a:rPr lang="en-CA" dirty="0"/>
              <a:t> </a:t>
            </a:r>
            <a:r>
              <a:rPr lang="en-CA" b="1" dirty="0"/>
              <a:t>(1)</a:t>
            </a:r>
            <a:r>
              <a:rPr lang="en-CA" dirty="0"/>
              <a:t> Every employee is free to join the trade union of their choice and to participate in its lawful activities.</a:t>
            </a:r>
          </a:p>
          <a:p>
            <a:r>
              <a:rPr lang="en-CA" b="1" dirty="0" smtClean="0"/>
              <a:t>Employer </a:t>
            </a:r>
            <a:r>
              <a:rPr lang="en-CA" b="1" dirty="0"/>
              <a:t>freedoms</a:t>
            </a:r>
          </a:p>
          <a:p>
            <a:pPr lvl="1"/>
            <a:r>
              <a:rPr lang="en-CA" b="1" dirty="0"/>
              <a:t>(2)</a:t>
            </a:r>
            <a:r>
              <a:rPr lang="en-CA" dirty="0"/>
              <a:t> Every employer is free to join the employers’ organization of their choice and to participate in its lawful activities.</a:t>
            </a:r>
          </a:p>
          <a:p>
            <a:endParaRPr lang="en-CA" dirty="0"/>
          </a:p>
        </p:txBody>
      </p:sp>
      <p:pic>
        <p:nvPicPr>
          <p:cNvPr id="4" name="Picture 3"/>
          <p:cNvPicPr>
            <a:picLocks noChangeAspect="1"/>
          </p:cNvPicPr>
          <p:nvPr/>
        </p:nvPicPr>
        <p:blipFill>
          <a:blip r:embed="rId2"/>
          <a:stretch>
            <a:fillRect/>
          </a:stretch>
        </p:blipFill>
        <p:spPr>
          <a:xfrm>
            <a:off x="9533914" y="0"/>
            <a:ext cx="2658086" cy="1493649"/>
          </a:xfrm>
          <a:prstGeom prst="rect">
            <a:avLst/>
          </a:prstGeom>
        </p:spPr>
      </p:pic>
      <p:sp>
        <p:nvSpPr>
          <p:cNvPr id="5" name="Rectangle 4"/>
          <p:cNvSpPr/>
          <p:nvPr/>
        </p:nvSpPr>
        <p:spPr>
          <a:xfrm>
            <a:off x="674914" y="6213754"/>
            <a:ext cx="3546164" cy="261610"/>
          </a:xfrm>
          <a:prstGeom prst="rect">
            <a:avLst/>
          </a:prstGeom>
        </p:spPr>
        <p:txBody>
          <a:bodyPr wrap="none">
            <a:spAutoFit/>
          </a:bodyPr>
          <a:lstStyle/>
          <a:p>
            <a:r>
              <a:rPr lang="en-CA" sz="1100" dirty="0"/>
              <a:t>http://laws-</a:t>
            </a:r>
            <a:r>
              <a:rPr lang="en-CA" sz="1100" dirty="0" err="1"/>
              <a:t>lois.justice.gc.ca</a:t>
            </a:r>
            <a:r>
              <a:rPr lang="en-CA" sz="1100" dirty="0"/>
              <a:t>/</a:t>
            </a:r>
            <a:r>
              <a:rPr lang="en-CA" sz="1100" dirty="0" err="1"/>
              <a:t>eng</a:t>
            </a:r>
            <a:r>
              <a:rPr lang="en-CA" sz="1100" dirty="0"/>
              <a:t>/acts/l-2/</a:t>
            </a:r>
            <a:r>
              <a:rPr lang="en-CA" sz="1100" dirty="0" err="1"/>
              <a:t>page-2.html#h-7</a:t>
            </a:r>
            <a:endParaRPr lang="en-CA" sz="1100" dirty="0"/>
          </a:p>
        </p:txBody>
      </p:sp>
      <p:sp>
        <p:nvSpPr>
          <p:cNvPr id="6" name="TextBox 5"/>
          <p:cNvSpPr txBox="1"/>
          <p:nvPr/>
        </p:nvSpPr>
        <p:spPr>
          <a:xfrm>
            <a:off x="6629400" y="1825626"/>
            <a:ext cx="4822371" cy="4154984"/>
          </a:xfrm>
          <a:prstGeom prst="rect">
            <a:avLst/>
          </a:prstGeom>
          <a:noFill/>
        </p:spPr>
        <p:txBody>
          <a:bodyPr wrap="square" rtlCol="0">
            <a:spAutoFit/>
          </a:bodyPr>
          <a:lstStyle/>
          <a:p>
            <a:r>
              <a:rPr lang="en-CA" sz="2400" b="1" dirty="0" smtClean="0"/>
              <a:t>NL Labour Relations Act</a:t>
            </a:r>
          </a:p>
          <a:p>
            <a:pPr marL="342900" indent="-342900">
              <a:buFont typeface="Arial" panose="020B0604020202020204" pitchFamily="34" charset="0"/>
              <a:buChar char="•"/>
            </a:pPr>
            <a:r>
              <a:rPr lang="en-CA" sz="2400" b="1" dirty="0" smtClean="0"/>
              <a:t>Rights </a:t>
            </a:r>
            <a:r>
              <a:rPr lang="en-CA" sz="2400" b="1" dirty="0"/>
              <a:t>of employees and </a:t>
            </a:r>
            <a:r>
              <a:rPr lang="en-CA" sz="2400" b="1" dirty="0" smtClean="0"/>
              <a:t>employers</a:t>
            </a:r>
          </a:p>
          <a:p>
            <a:pPr marL="800100" lvl="1" indent="-342900">
              <a:buFont typeface="Arial" panose="020B0604020202020204" pitchFamily="34" charset="0"/>
              <a:buChar char="•"/>
            </a:pPr>
            <a:r>
              <a:rPr lang="en-CA" sz="2400" dirty="0" smtClean="0"/>
              <a:t>  </a:t>
            </a:r>
            <a:r>
              <a:rPr lang="en-CA" sz="2400" dirty="0"/>
              <a:t>5. (1) An employee has the right to be a member of a trade union and to participate in its activities.</a:t>
            </a:r>
          </a:p>
          <a:p>
            <a:pPr lvl="2"/>
            <a:r>
              <a:rPr lang="en-CA" sz="2400" dirty="0" smtClean="0"/>
              <a:t>(</a:t>
            </a:r>
            <a:r>
              <a:rPr lang="en-CA" sz="2400" dirty="0"/>
              <a:t>2)  An employer has the right to be a member of an employers' organization and to participate in its activities.</a:t>
            </a:r>
          </a:p>
        </p:txBody>
      </p:sp>
      <p:sp>
        <p:nvSpPr>
          <p:cNvPr id="7" name="Rectangle 6"/>
          <p:cNvSpPr/>
          <p:nvPr/>
        </p:nvSpPr>
        <p:spPr>
          <a:xfrm>
            <a:off x="7119811" y="6145981"/>
            <a:ext cx="3496983" cy="276999"/>
          </a:xfrm>
          <a:prstGeom prst="rect">
            <a:avLst/>
          </a:prstGeom>
        </p:spPr>
        <p:txBody>
          <a:bodyPr wrap="none">
            <a:spAutoFit/>
          </a:bodyPr>
          <a:lstStyle/>
          <a:p>
            <a:r>
              <a:rPr lang="en-CA" sz="1200" dirty="0"/>
              <a:t>http://</a:t>
            </a:r>
            <a:r>
              <a:rPr lang="en-CA" sz="1200" dirty="0" err="1"/>
              <a:t>assembly.nl.ca</a:t>
            </a:r>
            <a:r>
              <a:rPr lang="en-CA" sz="1200" dirty="0"/>
              <a:t>/Legislation/</a:t>
            </a:r>
            <a:r>
              <a:rPr lang="en-CA" sz="1200" dirty="0" err="1"/>
              <a:t>sr</a:t>
            </a:r>
            <a:r>
              <a:rPr lang="en-CA" sz="1200" dirty="0"/>
              <a:t>/statutes/</a:t>
            </a:r>
            <a:r>
              <a:rPr lang="en-CA" sz="1200" dirty="0" err="1"/>
              <a:t>l01.htm</a:t>
            </a:r>
            <a:endParaRPr lang="en-CA" sz="1200" dirty="0"/>
          </a:p>
        </p:txBody>
      </p:sp>
    </p:spTree>
    <p:extLst>
      <p:ext uri="{BB962C8B-B14F-4D97-AF65-F5344CB8AC3E}">
        <p14:creationId xmlns:p14="http://schemas.microsoft.com/office/powerpoint/2010/main" val="13244083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The Canada Labour Code</a:t>
            </a:r>
            <a:endParaRPr lang="en-CA" b="1" dirty="0"/>
          </a:p>
        </p:txBody>
      </p:sp>
      <p:sp>
        <p:nvSpPr>
          <p:cNvPr id="3" name="Content Placeholder 2"/>
          <p:cNvSpPr>
            <a:spLocks noGrp="1"/>
          </p:cNvSpPr>
          <p:nvPr>
            <p:ph idx="1"/>
          </p:nvPr>
        </p:nvSpPr>
        <p:spPr/>
        <p:txBody>
          <a:bodyPr/>
          <a:lstStyle/>
          <a:p>
            <a:r>
              <a:rPr lang="en-CA" altLang="en-US" sz="2400" dirty="0" smtClean="0"/>
              <a:t>Contains Labour </a:t>
            </a:r>
            <a:r>
              <a:rPr lang="en-CA" altLang="en-US" sz="2400" dirty="0"/>
              <a:t>legislation for firms operating under parliamentary authority </a:t>
            </a:r>
          </a:p>
          <a:p>
            <a:pPr lvl="1">
              <a:buNone/>
            </a:pPr>
            <a:r>
              <a:rPr lang="en-CA" altLang="en-US" sz="1800" dirty="0"/>
              <a:t>(federal jurisdiction according to the Constitution Act)</a:t>
            </a:r>
          </a:p>
          <a:p>
            <a:pPr lvl="1"/>
            <a:r>
              <a:rPr lang="en-CA" altLang="en-US" sz="2000" dirty="0"/>
              <a:t>fair employment practices</a:t>
            </a:r>
          </a:p>
          <a:p>
            <a:pPr lvl="1"/>
            <a:r>
              <a:rPr lang="en-CA" altLang="en-US" sz="2000" dirty="0"/>
              <a:t>wages and work hours</a:t>
            </a:r>
          </a:p>
          <a:p>
            <a:pPr lvl="1"/>
            <a:r>
              <a:rPr lang="en-CA" altLang="en-US" sz="2000" dirty="0"/>
              <a:t>vacations and holidays</a:t>
            </a:r>
          </a:p>
          <a:p>
            <a:pPr lvl="1"/>
            <a:r>
              <a:rPr lang="en-CA" altLang="en-US" sz="2000" dirty="0"/>
              <a:t>maternity benefits and sick leave</a:t>
            </a:r>
          </a:p>
          <a:p>
            <a:pPr lvl="1"/>
            <a:r>
              <a:rPr lang="en-CA" altLang="en-US" sz="2000" dirty="0"/>
              <a:t>employee safety  </a:t>
            </a:r>
          </a:p>
          <a:p>
            <a:pPr lvl="1"/>
            <a:r>
              <a:rPr lang="en-CA" altLang="en-US" sz="2000" dirty="0"/>
              <a:t>job and income security</a:t>
            </a:r>
          </a:p>
          <a:p>
            <a:pPr lvl="1"/>
            <a:r>
              <a:rPr lang="en-CA" altLang="en-US" sz="2000" dirty="0"/>
              <a:t>industrial relations regulations</a:t>
            </a:r>
          </a:p>
          <a:p>
            <a:endParaRPr lang="en-CA" dirty="0"/>
          </a:p>
        </p:txBody>
      </p:sp>
      <p:pic>
        <p:nvPicPr>
          <p:cNvPr id="4" name="Picture 3"/>
          <p:cNvPicPr>
            <a:picLocks noChangeAspect="1"/>
          </p:cNvPicPr>
          <p:nvPr/>
        </p:nvPicPr>
        <p:blipFill>
          <a:blip r:embed="rId2"/>
          <a:stretch>
            <a:fillRect/>
          </a:stretch>
        </p:blipFill>
        <p:spPr>
          <a:xfrm>
            <a:off x="9533914" y="0"/>
            <a:ext cx="2658086" cy="1493649"/>
          </a:xfrm>
          <a:prstGeom prst="rect">
            <a:avLst/>
          </a:prstGeom>
        </p:spPr>
      </p:pic>
    </p:spTree>
    <p:extLst>
      <p:ext uri="{BB962C8B-B14F-4D97-AF65-F5344CB8AC3E}">
        <p14:creationId xmlns:p14="http://schemas.microsoft.com/office/powerpoint/2010/main" val="26230480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Provincial Labour Regulations</a:t>
            </a:r>
            <a:endParaRPr lang="en-CA" b="1" dirty="0"/>
          </a:p>
        </p:txBody>
      </p:sp>
      <p:sp>
        <p:nvSpPr>
          <p:cNvPr id="3" name="Content Placeholder 2"/>
          <p:cNvSpPr>
            <a:spLocks noGrp="1"/>
          </p:cNvSpPr>
          <p:nvPr>
            <p:ph idx="1"/>
          </p:nvPr>
        </p:nvSpPr>
        <p:spPr/>
        <p:txBody>
          <a:bodyPr/>
          <a:lstStyle/>
          <a:p>
            <a:r>
              <a:rPr lang="en-CA" dirty="0"/>
              <a:t>Labour legislation for firms operating under provincial authority </a:t>
            </a:r>
          </a:p>
          <a:p>
            <a:r>
              <a:rPr lang="en-CA" dirty="0"/>
              <a:t>Similar to Canada Labour Code</a:t>
            </a:r>
          </a:p>
          <a:p>
            <a:r>
              <a:rPr lang="en-CA" dirty="0"/>
              <a:t>Laws vary across provinces</a:t>
            </a:r>
          </a:p>
          <a:p>
            <a:r>
              <a:rPr lang="en-CA" dirty="0"/>
              <a:t>Laws are frequently revised</a:t>
            </a:r>
          </a:p>
          <a:p>
            <a:r>
              <a:rPr lang="en-CA" dirty="0"/>
              <a:t>Administering labour relations is complex and time-consuming</a:t>
            </a:r>
          </a:p>
          <a:p>
            <a:pPr lvl="1"/>
            <a:r>
              <a:rPr lang="en-CA" dirty="0" smtClean="0"/>
              <a:t>NL Labour Relations Act</a:t>
            </a:r>
          </a:p>
          <a:p>
            <a:pPr lvl="1"/>
            <a:r>
              <a:rPr lang="en-CA" dirty="0" smtClean="0"/>
              <a:t>NL Labour Standards Act</a:t>
            </a:r>
          </a:p>
          <a:p>
            <a:pPr lvl="1"/>
            <a:r>
              <a:rPr lang="en-CA" dirty="0" smtClean="0"/>
              <a:t>NL Human Rights Act</a:t>
            </a:r>
            <a:endParaRPr lang="en-CA" dirty="0"/>
          </a:p>
        </p:txBody>
      </p:sp>
      <p:pic>
        <p:nvPicPr>
          <p:cNvPr id="4" name="Picture 3"/>
          <p:cNvPicPr>
            <a:picLocks noChangeAspect="1"/>
          </p:cNvPicPr>
          <p:nvPr/>
        </p:nvPicPr>
        <p:blipFill>
          <a:blip r:embed="rId2"/>
          <a:stretch>
            <a:fillRect/>
          </a:stretch>
        </p:blipFill>
        <p:spPr>
          <a:xfrm>
            <a:off x="9533914" y="0"/>
            <a:ext cx="2658086" cy="1493649"/>
          </a:xfrm>
          <a:prstGeom prst="rect">
            <a:avLst/>
          </a:prstGeom>
        </p:spPr>
      </p:pic>
    </p:spTree>
    <p:extLst>
      <p:ext uri="{BB962C8B-B14F-4D97-AF65-F5344CB8AC3E}">
        <p14:creationId xmlns:p14="http://schemas.microsoft.com/office/powerpoint/2010/main" val="35364044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314" y="181587"/>
            <a:ext cx="10515600" cy="1325563"/>
          </a:xfrm>
        </p:spPr>
        <p:txBody>
          <a:bodyPr>
            <a:normAutofit/>
          </a:bodyPr>
          <a:lstStyle/>
          <a:p>
            <a:r>
              <a:rPr lang="en-CA" b="1" dirty="0"/>
              <a:t>Unions in Canada</a:t>
            </a:r>
          </a:p>
        </p:txBody>
      </p:sp>
      <p:sp>
        <p:nvSpPr>
          <p:cNvPr id="3" name="Content Placeholder 2"/>
          <p:cNvSpPr>
            <a:spLocks noGrp="1"/>
          </p:cNvSpPr>
          <p:nvPr>
            <p:ph idx="1"/>
          </p:nvPr>
        </p:nvSpPr>
        <p:spPr>
          <a:xfrm>
            <a:off x="446314" y="1860891"/>
            <a:ext cx="10515600" cy="4351338"/>
          </a:xfrm>
        </p:spPr>
        <p:txBody>
          <a:bodyPr>
            <a:normAutofit fontScale="92500" lnSpcReduction="10000"/>
          </a:bodyPr>
          <a:lstStyle/>
          <a:p>
            <a:r>
              <a:rPr lang="en-CA" dirty="0"/>
              <a:t>A Union is a formal association of workers that promotes the interests of its members through collective action</a:t>
            </a:r>
            <a:r>
              <a:rPr lang="en-CA" dirty="0" smtClean="0"/>
              <a:t>.</a:t>
            </a:r>
          </a:p>
          <a:p>
            <a:r>
              <a:rPr lang="en-CA" b="1" dirty="0"/>
              <a:t>Unions exist for three major reasons:</a:t>
            </a:r>
            <a:endParaRPr lang="en-CA" dirty="0"/>
          </a:p>
          <a:p>
            <a:pPr lvl="1"/>
            <a:r>
              <a:rPr lang="en-CA" b="1" dirty="0"/>
              <a:t>Economic:</a:t>
            </a:r>
            <a:r>
              <a:rPr lang="en-CA" dirty="0"/>
              <a:t> To promote economic gains for their members. Unions strive to improve the efficiency and equity of the ‘free market’ by providing a greater balance of bargaining power between individual workers and the firms they work for. They effectively redistribute the wealth through collective action that addresses the power imbalance between individuals and larger firms.</a:t>
            </a:r>
          </a:p>
          <a:p>
            <a:pPr lvl="1"/>
            <a:r>
              <a:rPr lang="en-CA" b="1" dirty="0"/>
              <a:t>Political:</a:t>
            </a:r>
            <a:r>
              <a:rPr lang="en-CA" dirty="0"/>
              <a:t> To make political gains by promoting industrial democracy.  Like economic motives, political motives attempt to lever the power of workers by working together as a single stronger voice for change.  Unions lobby government and industry to seek benefits for their workers. </a:t>
            </a:r>
          </a:p>
          <a:p>
            <a:pPr lvl="1"/>
            <a:r>
              <a:rPr lang="en-CA" b="1" dirty="0"/>
              <a:t>Human Rights:</a:t>
            </a:r>
            <a:r>
              <a:rPr lang="en-CA" dirty="0"/>
              <a:t> Unions work to establish standards for human rights in the workplace.</a:t>
            </a:r>
          </a:p>
          <a:p>
            <a:endParaRPr lang="en-CA" dirty="0"/>
          </a:p>
        </p:txBody>
      </p:sp>
      <p:pic>
        <p:nvPicPr>
          <p:cNvPr id="5" name="Picture 4"/>
          <p:cNvPicPr>
            <a:picLocks noChangeAspect="1"/>
          </p:cNvPicPr>
          <p:nvPr/>
        </p:nvPicPr>
        <p:blipFill>
          <a:blip r:embed="rId2"/>
          <a:stretch>
            <a:fillRect/>
          </a:stretch>
        </p:blipFill>
        <p:spPr>
          <a:xfrm>
            <a:off x="9533914" y="0"/>
            <a:ext cx="2658086" cy="1493649"/>
          </a:xfrm>
          <a:prstGeom prst="rect">
            <a:avLst/>
          </a:prstGeom>
        </p:spPr>
      </p:pic>
    </p:spTree>
    <p:extLst>
      <p:ext uri="{BB962C8B-B14F-4D97-AF65-F5344CB8AC3E}">
        <p14:creationId xmlns:p14="http://schemas.microsoft.com/office/powerpoint/2010/main" val="32270252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3104</TotalTime>
  <Words>2402</Words>
  <Application>Microsoft Office PowerPoint</Application>
  <PresentationFormat>Widescreen</PresentationFormat>
  <Paragraphs>279</Paragraphs>
  <Slides>39</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Arial</vt:lpstr>
      <vt:lpstr>Arial</vt:lpstr>
      <vt:lpstr>Calibri</vt:lpstr>
      <vt:lpstr>Calibri Light</vt:lpstr>
      <vt:lpstr>Times New Roman</vt:lpstr>
      <vt:lpstr>TradeGothic-BoldCondTwenty</vt:lpstr>
      <vt:lpstr>Wingdings</vt:lpstr>
      <vt:lpstr>Office Theme</vt:lpstr>
      <vt:lpstr>HN2100 Collective Agreement Administration</vt:lpstr>
      <vt:lpstr>Unit 1 Unit 2: Regulating the Collective Agreement</vt:lpstr>
      <vt:lpstr>Overview of Unit 2 </vt:lpstr>
      <vt:lpstr>The Right to unionize United Nations: Universal Declaration of  Human Rights </vt:lpstr>
      <vt:lpstr>Canada’s Industrial Relations Regulations</vt:lpstr>
      <vt:lpstr>The Right to unionize in Canada Federal and Provincial Legislation </vt:lpstr>
      <vt:lpstr>The Canada Labour Code</vt:lpstr>
      <vt:lpstr>Provincial Labour Regulations</vt:lpstr>
      <vt:lpstr>Unions in Canada</vt:lpstr>
      <vt:lpstr>Unions in Canada</vt:lpstr>
      <vt:lpstr>Rise of Institutionalized  Collective Bargaining in the Private Sector</vt:lpstr>
      <vt:lpstr>Rise of Institutionalized  Collective Bargaining in the Public Sector</vt:lpstr>
      <vt:lpstr>Why Workers Join a Union</vt:lpstr>
      <vt:lpstr>The Development of Canadian Labour Unions</vt:lpstr>
      <vt:lpstr>Union Membership in Newfoundland and and Labrador</vt:lpstr>
      <vt:lpstr>Union Membership in Canada and the US</vt:lpstr>
      <vt:lpstr>Union Membership in the Developed World (2011)</vt:lpstr>
      <vt:lpstr>Trends in Union Membership on Canada</vt:lpstr>
      <vt:lpstr>The Process of Forming a Union in Canada</vt:lpstr>
      <vt:lpstr>Jurisdiction Matters</vt:lpstr>
      <vt:lpstr>Federal Jurisdiction</vt:lpstr>
      <vt:lpstr>Stage 1 – Organizing   </vt:lpstr>
      <vt:lpstr>Stage 2  – Cards to Labour Board</vt:lpstr>
      <vt:lpstr>Labour Board Defines Bargaining Unit</vt:lpstr>
      <vt:lpstr>Stage 3 – Labour Board Approval/Election  </vt:lpstr>
      <vt:lpstr>Stage 4 – Labour Board Certification </vt:lpstr>
      <vt:lpstr>Stage 5 – In-House Election</vt:lpstr>
      <vt:lpstr>Stage 6 – Bargaining / Labour Action / Agreement</vt:lpstr>
      <vt:lpstr>Legal Do’s and Don’ts for Managers During Unionization</vt:lpstr>
      <vt:lpstr>Developing a Collective Agreement</vt:lpstr>
      <vt:lpstr>Collective Bargaining</vt:lpstr>
      <vt:lpstr>Developing a Collective Agreement</vt:lpstr>
      <vt:lpstr>Contract Issues</vt:lpstr>
      <vt:lpstr>PowerPoint Presentation</vt:lpstr>
      <vt:lpstr>VIDEO: FINAL OFFER - Contract Negotiations</vt:lpstr>
      <vt:lpstr>Bargaining in Good Faith</vt:lpstr>
      <vt:lpstr>Bargaining in Bad Faith: Union</vt:lpstr>
      <vt:lpstr>Statutory Freeze during Negotiations</vt:lpstr>
      <vt:lpstr>Recent Labour Conflicts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Tilley, Paul (C'ville)</dc:creator>
  <cp:lastModifiedBy>Tilley, Paul (C'ville)</cp:lastModifiedBy>
  <cp:revision>19</cp:revision>
  <cp:lastPrinted>2016-01-20T14:24:22Z</cp:lastPrinted>
  <dcterms:created xsi:type="dcterms:W3CDTF">2016-01-11T15:00:06Z</dcterms:created>
  <dcterms:modified xsi:type="dcterms:W3CDTF">2016-02-05T12:35:33Z</dcterms:modified>
</cp:coreProperties>
</file>